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sldIdLst>
    <p:sldId id="258" r:id="rId2"/>
    <p:sldId id="357" r:id="rId3"/>
    <p:sldId id="437" r:id="rId4"/>
    <p:sldId id="358" r:id="rId5"/>
    <p:sldId id="477" r:id="rId6"/>
    <p:sldId id="474" r:id="rId7"/>
    <p:sldId id="260" r:id="rId8"/>
    <p:sldId id="475" r:id="rId9"/>
    <p:sldId id="476" r:id="rId10"/>
    <p:sldId id="434" r:id="rId11"/>
    <p:sldId id="435" r:id="rId12"/>
    <p:sldId id="261" r:id="rId13"/>
    <p:sldId id="359" r:id="rId14"/>
    <p:sldId id="365" r:id="rId15"/>
    <p:sldId id="436" r:id="rId16"/>
    <p:sldId id="366" r:id="rId17"/>
    <p:sldId id="411" r:id="rId18"/>
    <p:sldId id="367" r:id="rId19"/>
    <p:sldId id="368" r:id="rId20"/>
    <p:sldId id="360" r:id="rId21"/>
    <p:sldId id="361" r:id="rId22"/>
    <p:sldId id="362" r:id="rId23"/>
    <p:sldId id="364" r:id="rId24"/>
    <p:sldId id="363" r:id="rId25"/>
    <p:sldId id="369" r:id="rId26"/>
    <p:sldId id="262" r:id="rId27"/>
    <p:sldId id="269" r:id="rId28"/>
    <p:sldId id="441" r:id="rId29"/>
    <p:sldId id="478" r:id="rId30"/>
    <p:sldId id="263" r:id="rId31"/>
    <p:sldId id="327" r:id="rId32"/>
    <p:sldId id="439" r:id="rId33"/>
    <p:sldId id="440" r:id="rId34"/>
    <p:sldId id="264" r:id="rId35"/>
    <p:sldId id="442" r:id="rId36"/>
    <p:sldId id="443" r:id="rId37"/>
    <p:sldId id="444" r:id="rId38"/>
    <p:sldId id="445" r:id="rId39"/>
    <p:sldId id="446" r:id="rId40"/>
    <p:sldId id="447" r:id="rId41"/>
    <p:sldId id="356" r:id="rId42"/>
    <p:sldId id="265" r:id="rId43"/>
    <p:sldId id="266" r:id="rId44"/>
    <p:sldId id="267" r:id="rId45"/>
    <p:sldId id="270" r:id="rId46"/>
    <p:sldId id="271" r:id="rId47"/>
    <p:sldId id="325" r:id="rId48"/>
    <p:sldId id="319" r:id="rId49"/>
    <p:sldId id="320" r:id="rId50"/>
    <p:sldId id="321" r:id="rId51"/>
    <p:sldId id="322" r:id="rId52"/>
    <p:sldId id="323" r:id="rId53"/>
    <p:sldId id="324" r:id="rId54"/>
    <p:sldId id="328" r:id="rId55"/>
    <p:sldId id="371" r:id="rId56"/>
    <p:sldId id="471" r:id="rId57"/>
    <p:sldId id="370" r:id="rId58"/>
    <p:sldId id="479" r:id="rId59"/>
    <p:sldId id="329" r:id="rId60"/>
    <p:sldId id="466" r:id="rId61"/>
    <p:sldId id="467" r:id="rId62"/>
    <p:sldId id="468" r:id="rId63"/>
    <p:sldId id="469" r:id="rId64"/>
    <p:sldId id="470" r:id="rId65"/>
    <p:sldId id="462" r:id="rId66"/>
    <p:sldId id="464" r:id="rId67"/>
    <p:sldId id="412" r:id="rId68"/>
    <p:sldId id="413" r:id="rId69"/>
    <p:sldId id="414" r:id="rId70"/>
    <p:sldId id="461" r:id="rId71"/>
    <p:sldId id="465" r:id="rId72"/>
    <p:sldId id="415" r:id="rId73"/>
    <p:sldId id="332" r:id="rId74"/>
    <p:sldId id="438" r:id="rId75"/>
    <p:sldId id="473" r:id="rId76"/>
    <p:sldId id="336" r:id="rId77"/>
    <p:sldId id="337" r:id="rId78"/>
    <p:sldId id="372" r:id="rId79"/>
    <p:sldId id="373" r:id="rId80"/>
    <p:sldId id="448" r:id="rId81"/>
    <p:sldId id="450" r:id="rId82"/>
    <p:sldId id="451" r:id="rId83"/>
    <p:sldId id="452" r:id="rId84"/>
    <p:sldId id="449" r:id="rId85"/>
    <p:sldId id="453" r:id="rId8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196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54AD5-AADE-40C1-9483-D7A99708E4E0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ECF58-A097-4238-8992-7BB26DEF5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85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25BAE-F550-4652-9087-43FB9C855077}" type="datetime1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90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07286-3170-4DC6-9B9F-F317A15CD155}" type="datetime1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498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ACCDD-A1A9-4824-AF9C-0334F4C5C84A}" type="datetime1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251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DB672-C391-4728-9C26-5144E0DBE61A}" type="datetime1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49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8C998-9C6A-405D-B1EE-404022315974}" type="datetime1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37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8CCD7-1F77-4D44-91B9-FA52E1E91F9A}" type="datetime1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708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8377B-822A-4476-A1EA-5F39C41A73C5}" type="datetime1">
              <a:rPr lang="en-US" smtClean="0"/>
              <a:t>4/22/2021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29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3088C-8371-4B63-9517-A9B6234A429C}" type="datetime1">
              <a:rPr lang="en-US" smtClean="0"/>
              <a:t>4/22/2021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840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09C3F-794A-431C-9310-33A1FF757C4E}" type="datetime1">
              <a:rPr lang="en-US" smtClean="0"/>
              <a:t>4/22/2021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47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543B0-931F-4215-8DEE-0F915C08F548}" type="datetime1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291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64C30-1DC8-4699-98D1-29DB409DEE01}" type="datetime1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375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65AB7-40E3-4543-9C7F-CE65A0213BC1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7B48E-5347-4272-B1F0-0C266D2F26E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232" y="188640"/>
            <a:ext cx="1340768" cy="1340768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2843808" y="6381328"/>
            <a:ext cx="3456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Ms. B. KEERTHI SAMHITHA, </a:t>
            </a:r>
            <a:r>
              <a:rPr lang="en-US" sz="1400" b="1" dirty="0" err="1" smtClean="0"/>
              <a:t>Asst</a:t>
            </a:r>
            <a:r>
              <a:rPr lang="en-US" sz="1400" b="1" dirty="0" smtClean="0"/>
              <a:t> Prof</a:t>
            </a:r>
            <a:r>
              <a:rPr lang="en-US" sz="1400" b="1" baseline="0" dirty="0" smtClean="0"/>
              <a:t> - CSE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936833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google.com/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667" y="1952746"/>
            <a:ext cx="7772400" cy="1260231"/>
          </a:xfrm>
        </p:spPr>
        <p:txBody>
          <a:bodyPr/>
          <a:lstStyle/>
          <a:p>
            <a:r>
              <a:rPr lang="en-US" b="1" dirty="0" smtClean="0"/>
              <a:t>SIT1304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1264" y="3212977"/>
            <a:ext cx="6257205" cy="288032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CLOUD COMPUTING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BY</a:t>
            </a:r>
            <a:r>
              <a:rPr lang="en-US" sz="2000" b="1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sz="2000" b="1" dirty="0" smtClean="0">
                <a:solidFill>
                  <a:schemeClr val="tx1"/>
                </a:solidFill>
              </a:rPr>
              <a:t>Ms. B. KEERTHI SAMHITHA </a:t>
            </a:r>
            <a:r>
              <a:rPr lang="en-US" sz="2000" dirty="0" smtClean="0">
                <a:solidFill>
                  <a:schemeClr val="tx1"/>
                </a:solidFill>
              </a:rPr>
              <a:t>&amp;</a:t>
            </a:r>
            <a:r>
              <a:rPr lang="en-US" sz="2000" b="1" dirty="0" smtClean="0">
                <a:solidFill>
                  <a:schemeClr val="tx1"/>
                </a:solidFill>
              </a:rPr>
              <a:t> Ms. SUJA. C. </a:t>
            </a:r>
            <a:r>
              <a:rPr lang="en-US" sz="2000" b="1" dirty="0">
                <a:solidFill>
                  <a:schemeClr val="tx1"/>
                </a:solidFill>
              </a:rPr>
              <a:t>M</a:t>
            </a:r>
            <a:endParaRPr lang="en-US" sz="2000" b="1" dirty="0" smtClean="0">
              <a:solidFill>
                <a:schemeClr val="tx1"/>
              </a:solidFill>
            </a:endParaRPr>
          </a:p>
          <a:p>
            <a:r>
              <a:rPr lang="en-US" sz="2000" dirty="0" smtClean="0">
                <a:solidFill>
                  <a:schemeClr val="tx1"/>
                </a:solidFill>
              </a:rPr>
              <a:t>Assistant Professor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Department of CSE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1</a:t>
            </a:fld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37" y="116632"/>
            <a:ext cx="8933260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5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DATA CENTER CONSOLIDATION </a:t>
            </a:r>
            <a:br>
              <a:rPr lang="en-IN" b="1" dirty="0"/>
            </a:br>
            <a:r>
              <a:rPr lang="en-IN" b="1" dirty="0"/>
              <a:t>AND COLOCATION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10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16832"/>
            <a:ext cx="8892480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8560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DATA CENTER COLOCATION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11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709119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IN" dirty="0"/>
              <a:t>Alternatively, data </a:t>
            </a:r>
            <a:r>
              <a:rPr lang="en-IN" dirty="0" err="1"/>
              <a:t>center</a:t>
            </a:r>
            <a:r>
              <a:rPr lang="en-IN" dirty="0"/>
              <a:t> operators can pay a fee to rent server space and other hardware </a:t>
            </a:r>
            <a:r>
              <a:rPr lang="en-IN" dirty="0" smtClean="0"/>
              <a:t>in a </a:t>
            </a:r>
            <a:r>
              <a:rPr lang="en-IN" dirty="0"/>
              <a:t>colocation facility. </a:t>
            </a:r>
            <a:endParaRPr lang="en-IN" dirty="0" smtClean="0"/>
          </a:p>
          <a:p>
            <a:pPr algn="just"/>
            <a:r>
              <a:rPr lang="en-IN" dirty="0" smtClean="0"/>
              <a:t>Colocation </a:t>
            </a:r>
            <a:r>
              <a:rPr lang="en-IN" dirty="0"/>
              <a:t>is an appealing option </a:t>
            </a:r>
            <a:r>
              <a:rPr lang="en-IN" dirty="0" smtClean="0"/>
              <a:t>for organizations </a:t>
            </a:r>
            <a:r>
              <a:rPr lang="en-IN" dirty="0"/>
              <a:t>that want to avoid </a:t>
            </a:r>
            <a:r>
              <a:rPr lang="en-IN" dirty="0" smtClean="0"/>
              <a:t>the large </a:t>
            </a:r>
            <a:r>
              <a:rPr lang="en-IN" dirty="0"/>
              <a:t>capital expenditures associated with building and maintaining their own data </a:t>
            </a:r>
            <a:r>
              <a:rPr lang="en-IN" dirty="0" err="1"/>
              <a:t>centers</a:t>
            </a:r>
            <a:r>
              <a:rPr lang="en-IN" dirty="0"/>
              <a:t>.</a:t>
            </a:r>
          </a:p>
          <a:p>
            <a:pPr algn="just"/>
            <a:r>
              <a:rPr lang="en-IN" dirty="0"/>
              <a:t>Today, colocation providers are expanding their offerings to include managed services, such </a:t>
            </a:r>
            <a:r>
              <a:rPr lang="en-IN" dirty="0" smtClean="0"/>
              <a:t>as interconnectivity</a:t>
            </a:r>
            <a:r>
              <a:rPr lang="en-IN" dirty="0"/>
              <a:t>, allowing customers to connect to the public cloud.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599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BENEFITS OF DATA CENTER </a:t>
            </a:r>
            <a:br>
              <a:rPr lang="en-US" b="1" dirty="0" smtClean="0"/>
            </a:br>
            <a:r>
              <a:rPr lang="en-US" b="1" dirty="0" smtClean="0"/>
              <a:t>CONSOLIDATION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00201"/>
            <a:ext cx="8219256" cy="4709119"/>
          </a:xfrm>
        </p:spPr>
        <p:txBody>
          <a:bodyPr>
            <a:normAutofit fontScale="92500" lnSpcReduction="20000"/>
          </a:bodyPr>
          <a:lstStyle/>
          <a:p>
            <a:pPr lvl="0" algn="just"/>
            <a:r>
              <a:rPr lang="en-US" b="1" dirty="0" smtClean="0"/>
              <a:t>PHYSICAL LOCATIONS : </a:t>
            </a:r>
            <a:r>
              <a:rPr lang="en-IN" dirty="0"/>
              <a:t>Consolidating multiple physical locations can reduce operational expenses through lower energy consumption, fewer leases, and lower maintenance costs.</a:t>
            </a:r>
            <a:endParaRPr lang="en-US" dirty="0" smtClean="0"/>
          </a:p>
          <a:p>
            <a:pPr lvl="0" algn="just"/>
            <a:r>
              <a:rPr lang="en-US" b="1" dirty="0" smtClean="0"/>
              <a:t>PROCUREMENT :</a:t>
            </a:r>
            <a:r>
              <a:rPr lang="en-US" dirty="0"/>
              <a:t> </a:t>
            </a:r>
            <a:r>
              <a:rPr lang="en-IN" dirty="0" smtClean="0"/>
              <a:t>Consolidation </a:t>
            </a:r>
            <a:r>
              <a:rPr lang="en-IN" dirty="0"/>
              <a:t>can reduce the quantity of necessary equipment such as servers, storage, and networking equipment. Indeed, this saves the organization significant procurement costs.</a:t>
            </a:r>
            <a:endParaRPr lang="en-US" dirty="0" smtClean="0"/>
          </a:p>
          <a:p>
            <a:pPr lvl="0" algn="just"/>
            <a:r>
              <a:rPr lang="en-US" b="1" dirty="0" smtClean="0"/>
              <a:t>SOFTWARE : </a:t>
            </a:r>
            <a:r>
              <a:rPr lang="en-IN" dirty="0"/>
              <a:t>Consolidation of software onto fewer systems can reduce software licensing costs as well as maintenance costs</a:t>
            </a:r>
            <a:endParaRPr lang="en-US" b="1" dirty="0" smtClean="0"/>
          </a:p>
          <a:p>
            <a:pPr lvl="0"/>
            <a:endParaRPr lang="en-US" dirty="0" smtClean="0"/>
          </a:p>
          <a:p>
            <a:pPr lvl="0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2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BENEFITS OF DATA CENTER </a:t>
            </a:r>
            <a:br>
              <a:rPr lang="en-US" b="1" dirty="0"/>
            </a:br>
            <a:r>
              <a:rPr lang="en-US" b="1" dirty="0"/>
              <a:t>CONSOLIDATION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13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600201"/>
            <a:ext cx="8291264" cy="4781127"/>
          </a:xfrm>
        </p:spPr>
        <p:txBody>
          <a:bodyPr>
            <a:normAutofit fontScale="77500" lnSpcReduction="20000"/>
          </a:bodyPr>
          <a:lstStyle/>
          <a:p>
            <a:pPr lvl="0" algn="just"/>
            <a:r>
              <a:rPr lang="en-US" b="1" dirty="0"/>
              <a:t>ENVIRONMENTAL BENEFITS : </a:t>
            </a:r>
            <a:r>
              <a:rPr lang="en-IN" dirty="0"/>
              <a:t>It’s no secret that data </a:t>
            </a:r>
            <a:r>
              <a:rPr lang="en-IN" dirty="0" err="1"/>
              <a:t>centers</a:t>
            </a:r>
            <a:r>
              <a:rPr lang="en-IN" dirty="0"/>
              <a:t> are massive energy hogs </a:t>
            </a:r>
            <a:r>
              <a:rPr lang="en-IN" dirty="0" smtClean="0"/>
              <a:t>(efficiency) and </a:t>
            </a:r>
            <a:r>
              <a:rPr lang="en-IN" dirty="0"/>
              <a:t>a large contributing factor to global warming. </a:t>
            </a:r>
            <a:endParaRPr lang="en-IN" dirty="0" smtClean="0"/>
          </a:p>
          <a:p>
            <a:pPr lvl="1" algn="just"/>
            <a:r>
              <a:rPr lang="en-IN" dirty="0" smtClean="0"/>
              <a:t>Data </a:t>
            </a:r>
            <a:r>
              <a:rPr lang="en-IN" dirty="0" err="1"/>
              <a:t>center</a:t>
            </a:r>
            <a:r>
              <a:rPr lang="en-IN" dirty="0"/>
              <a:t> consolidations reduce total energy consumption, greatly reducing the carbon footprint of the organization.</a:t>
            </a:r>
            <a:endParaRPr lang="en-US" b="1" dirty="0"/>
          </a:p>
          <a:p>
            <a:pPr lvl="0" algn="just"/>
            <a:r>
              <a:rPr lang="en-US" b="1" dirty="0"/>
              <a:t>SECURITY : </a:t>
            </a:r>
            <a:r>
              <a:rPr lang="en-IN" dirty="0"/>
              <a:t>Consolidating data </a:t>
            </a:r>
            <a:r>
              <a:rPr lang="en-IN" dirty="0" err="1"/>
              <a:t>centers</a:t>
            </a:r>
            <a:r>
              <a:rPr lang="en-IN" dirty="0"/>
              <a:t> improves security in a few ways. </a:t>
            </a:r>
            <a:endParaRPr lang="en-IN" dirty="0" smtClean="0"/>
          </a:p>
          <a:p>
            <a:pPr lvl="1" algn="just"/>
            <a:r>
              <a:rPr lang="en-IN" dirty="0" smtClean="0"/>
              <a:t>You </a:t>
            </a:r>
            <a:r>
              <a:rPr lang="en-IN" dirty="0"/>
              <a:t>have fewer points of entry, for one. </a:t>
            </a:r>
            <a:endParaRPr lang="en-IN" dirty="0" smtClean="0"/>
          </a:p>
          <a:p>
            <a:pPr lvl="1" algn="just"/>
            <a:r>
              <a:rPr lang="en-IN" dirty="0" smtClean="0"/>
              <a:t>You’re </a:t>
            </a:r>
            <a:r>
              <a:rPr lang="en-IN" dirty="0"/>
              <a:t>also reducing the total number of programs and systems to secure. </a:t>
            </a:r>
            <a:endParaRPr lang="en-IN" dirty="0" smtClean="0"/>
          </a:p>
          <a:p>
            <a:pPr lvl="1" algn="just"/>
            <a:r>
              <a:rPr lang="en-IN" dirty="0" smtClean="0"/>
              <a:t>And</a:t>
            </a:r>
            <a:r>
              <a:rPr lang="en-IN" dirty="0"/>
              <a:t>, with less area to cover, avoiding vulnerabilities</a:t>
            </a:r>
            <a:endParaRPr lang="en-US" b="1" dirty="0"/>
          </a:p>
          <a:p>
            <a:pPr lvl="0" algn="just"/>
            <a:r>
              <a:rPr lang="en-US" b="1" dirty="0"/>
              <a:t>REDUCE ERRORS : </a:t>
            </a:r>
            <a:r>
              <a:rPr lang="en-IN" dirty="0"/>
              <a:t>Complexity breeds errors. Data </a:t>
            </a:r>
            <a:r>
              <a:rPr lang="en-IN" dirty="0" err="1"/>
              <a:t>center</a:t>
            </a:r>
            <a:r>
              <a:rPr lang="en-IN" dirty="0"/>
              <a:t> consolidation simplifies processes like system discovery and network management. 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604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AVOIDING THE RISKS OF </a:t>
            </a:r>
            <a:br>
              <a:rPr lang="en-US" b="1" dirty="0" smtClean="0"/>
            </a:br>
            <a:r>
              <a:rPr lang="en-US" b="1" dirty="0" smtClean="0"/>
              <a:t>DATA CENTER CONSOLIDATION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14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DISRUPTED EMPLOYEES</a:t>
            </a:r>
          </a:p>
          <a:p>
            <a:r>
              <a:rPr lang="en-US" dirty="0" smtClean="0"/>
              <a:t>DATA LOSS</a:t>
            </a:r>
          </a:p>
          <a:p>
            <a:r>
              <a:rPr lang="en-US" dirty="0" smtClean="0"/>
              <a:t>OPERATIONAL DOWNTIME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29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DATA CENTER TIERS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15</a:t>
            </a:fld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628800"/>
            <a:ext cx="6984776" cy="4524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479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CENTER TIERS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16</a:t>
            </a:fld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628800"/>
            <a:ext cx="7499500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002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91264" cy="1143000"/>
          </a:xfrm>
        </p:spPr>
        <p:txBody>
          <a:bodyPr>
            <a:normAutofit/>
          </a:bodyPr>
          <a:lstStyle/>
          <a:p>
            <a:r>
              <a:rPr lang="en-US" b="1" dirty="0"/>
              <a:t>DATA CENTER TIERS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17</a:t>
            </a:fld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40768"/>
            <a:ext cx="6696744" cy="4911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912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CENTER TIERS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18</a:t>
            </a:fld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484784"/>
            <a:ext cx="6624736" cy="4608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4499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CENTER TIERS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19</a:t>
            </a:fld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556792"/>
            <a:ext cx="6543200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0683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692696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solidFill>
                  <a:srgbClr val="FF0000"/>
                </a:solidFill>
              </a:rPr>
              <a:t>UNIT 4</a:t>
            </a:r>
            <a:endParaRPr lang="en-US" sz="6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988841"/>
            <a:ext cx="8229600" cy="936104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4400" b="1" dirty="0" smtClean="0"/>
              <a:t>CLOUD COMPUTING FOR EVERYONE</a:t>
            </a:r>
            <a:endParaRPr lang="en-US" sz="44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2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068960"/>
            <a:ext cx="91439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19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DATA CENTER TIERS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20</a:t>
            </a:fld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844824"/>
            <a:ext cx="6942757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535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DATA CENTER ARCHITECTURE </a:t>
            </a:r>
            <a:br>
              <a:rPr lang="en-US" b="1" dirty="0" smtClean="0"/>
            </a:br>
            <a:r>
              <a:rPr lang="en-US" b="1" dirty="0" smtClean="0"/>
              <a:t>AND DESIGN</a:t>
            </a:r>
            <a:endParaRPr lang="en-US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95536" y="1628800"/>
            <a:ext cx="8352928" cy="4608512"/>
          </a:xfrm>
        </p:spPr>
        <p:txBody>
          <a:bodyPr>
            <a:noAutofit/>
          </a:bodyPr>
          <a:lstStyle/>
          <a:p>
            <a:pPr algn="just"/>
            <a:r>
              <a:rPr lang="en-IN" sz="2800" dirty="0"/>
              <a:t>The data </a:t>
            </a:r>
            <a:r>
              <a:rPr lang="en-IN" sz="2800" dirty="0" err="1"/>
              <a:t>center</a:t>
            </a:r>
            <a:r>
              <a:rPr lang="en-IN" sz="2800" dirty="0"/>
              <a:t> is home to the computational power, storage, and applications necessary to support an enterprise business. </a:t>
            </a:r>
            <a:endParaRPr lang="en-IN" sz="2800" dirty="0" smtClean="0"/>
          </a:p>
          <a:p>
            <a:pPr algn="just"/>
            <a:r>
              <a:rPr lang="en-IN" sz="2800" dirty="0" smtClean="0"/>
              <a:t>The </a:t>
            </a:r>
            <a:r>
              <a:rPr lang="en-IN" sz="2800" dirty="0"/>
              <a:t>data </a:t>
            </a:r>
            <a:r>
              <a:rPr lang="en-IN" sz="2800" dirty="0" err="1"/>
              <a:t>center</a:t>
            </a:r>
            <a:r>
              <a:rPr lang="en-IN" sz="2800" dirty="0"/>
              <a:t> infrastructure is central to the IT architecture, from which all content is sourced or passes through. </a:t>
            </a:r>
            <a:endParaRPr lang="en-IN" sz="2800" dirty="0" smtClean="0"/>
          </a:p>
          <a:p>
            <a:pPr algn="just"/>
            <a:r>
              <a:rPr lang="en-IN" sz="2800" dirty="0" smtClean="0"/>
              <a:t>Proper </a:t>
            </a:r>
            <a:r>
              <a:rPr lang="en-IN" sz="2800" dirty="0"/>
              <a:t>planning of the data </a:t>
            </a:r>
            <a:r>
              <a:rPr lang="en-IN" sz="2800" dirty="0" err="1"/>
              <a:t>center</a:t>
            </a:r>
            <a:r>
              <a:rPr lang="en-IN" sz="2800" dirty="0"/>
              <a:t> infrastructure design is critical, and performance, resiliency, and scalability need to be carefully considered</a:t>
            </a:r>
            <a:r>
              <a:rPr lang="en-IN" sz="2800" dirty="0" smtClean="0"/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707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DATA CENTER ARCHITECTURE </a:t>
            </a:r>
            <a:br>
              <a:rPr lang="en-US" b="1" dirty="0"/>
            </a:br>
            <a:r>
              <a:rPr lang="en-US" b="1" dirty="0"/>
              <a:t>AND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00201"/>
            <a:ext cx="8219256" cy="4781127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IN" dirty="0"/>
              <a:t>Another important aspect of the data </a:t>
            </a:r>
            <a:r>
              <a:rPr lang="en-IN" dirty="0" err="1"/>
              <a:t>center</a:t>
            </a:r>
            <a:r>
              <a:rPr lang="en-IN" dirty="0"/>
              <a:t> design is flexibility in quickly deploying and supporting new services. </a:t>
            </a:r>
            <a:endParaRPr lang="en-IN" dirty="0" smtClean="0"/>
          </a:p>
          <a:p>
            <a:pPr algn="just"/>
            <a:r>
              <a:rPr lang="en-IN" dirty="0" smtClean="0"/>
              <a:t>Designing </a:t>
            </a:r>
            <a:r>
              <a:rPr lang="en-IN" dirty="0"/>
              <a:t>a flexible architecture that has the ability to support new applications in a short time frame can result in a </a:t>
            </a:r>
            <a:r>
              <a:rPr lang="en-IN" dirty="0" smtClean="0"/>
              <a:t>competitive </a:t>
            </a:r>
            <a:r>
              <a:rPr lang="en-IN" dirty="0"/>
              <a:t>advantage. </a:t>
            </a:r>
            <a:endParaRPr lang="en-IN" dirty="0" smtClean="0"/>
          </a:p>
          <a:p>
            <a:pPr algn="just"/>
            <a:r>
              <a:rPr lang="en-IN" dirty="0" smtClean="0"/>
              <a:t>Such </a:t>
            </a:r>
            <a:r>
              <a:rPr lang="en-IN" dirty="0"/>
              <a:t>a design requires solid initial planning and thoughtful consideration in the areas of port density, access layer uplink bandwidth, true server capacity, and oversubscription, to name just a few.</a:t>
            </a:r>
            <a:endParaRPr lang="en-US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15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DATA CENTER ARCHITECTURE </a:t>
            </a:r>
            <a:br>
              <a:rPr lang="en-US" b="1" dirty="0"/>
            </a:br>
            <a:r>
              <a:rPr lang="en-US" b="1" dirty="0"/>
              <a:t>AND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23</a:t>
            </a:fld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IN" dirty="0"/>
              <a:t>The data </a:t>
            </a:r>
            <a:r>
              <a:rPr lang="en-IN" dirty="0" err="1"/>
              <a:t>center</a:t>
            </a:r>
            <a:r>
              <a:rPr lang="en-IN" dirty="0"/>
              <a:t> network design is based on a proven layered approach, which has been tested and improved over the past several years in some of the largest data </a:t>
            </a:r>
            <a:r>
              <a:rPr lang="en-IN" dirty="0" err="1"/>
              <a:t>center</a:t>
            </a:r>
            <a:r>
              <a:rPr lang="en-IN" dirty="0"/>
              <a:t> implementations in the world. </a:t>
            </a:r>
            <a:endParaRPr lang="en-IN" dirty="0" smtClean="0"/>
          </a:p>
          <a:p>
            <a:pPr algn="just"/>
            <a:r>
              <a:rPr lang="en-IN" dirty="0" smtClean="0"/>
              <a:t>The </a:t>
            </a:r>
            <a:r>
              <a:rPr lang="en-IN" dirty="0"/>
              <a:t>layered approach is the basic foundation of the data </a:t>
            </a:r>
            <a:r>
              <a:rPr lang="en-IN" dirty="0" err="1"/>
              <a:t>center</a:t>
            </a:r>
            <a:r>
              <a:rPr lang="en-IN" dirty="0"/>
              <a:t> design that seeks to improve scalability, performance, flexibility, resiliency, and maintenance.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16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24</a:t>
            </a:fld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16632"/>
            <a:ext cx="6768752" cy="6264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145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smtClean="0"/>
              <a:t>DATA CENTER DESIGN</a:t>
            </a:r>
            <a:br>
              <a:rPr lang="en-IN" b="1" dirty="0" smtClean="0"/>
            </a:br>
            <a:r>
              <a:rPr lang="en-IN" b="1" dirty="0" smtClean="0"/>
              <a:t>LAYERED APPROACH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00201"/>
            <a:ext cx="8219256" cy="4709119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IN" b="1" dirty="0"/>
              <a:t>Core layer—</a:t>
            </a:r>
            <a:r>
              <a:rPr lang="en-IN" dirty="0"/>
              <a:t>Provides the high-speed packet switching backplane for all flows going in and out of the data </a:t>
            </a:r>
            <a:r>
              <a:rPr lang="en-IN" dirty="0" err="1"/>
              <a:t>center</a:t>
            </a:r>
            <a:r>
              <a:rPr lang="en-IN" dirty="0"/>
              <a:t>. The core layer provides connectivity to multiple aggregation </a:t>
            </a:r>
            <a:r>
              <a:rPr lang="en-IN" dirty="0" smtClean="0"/>
              <a:t>modules</a:t>
            </a:r>
          </a:p>
          <a:p>
            <a:pPr algn="just"/>
            <a:r>
              <a:rPr lang="en-IN" b="1" dirty="0"/>
              <a:t>Aggregation layer modules—</a:t>
            </a:r>
            <a:r>
              <a:rPr lang="en-IN" dirty="0"/>
              <a:t>Provide important functions, such as service module integration, Layer 2 domain </a:t>
            </a:r>
            <a:r>
              <a:rPr lang="en-IN" dirty="0" smtClean="0"/>
              <a:t>definitions, Server-to-server </a:t>
            </a:r>
            <a:r>
              <a:rPr lang="en-IN" dirty="0"/>
              <a:t>multi-tier traffic flows through the aggregation layer and can use services, such as firewall and server load balancing, to optimize and secure applications.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59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DATA CENTER DESIGN</a:t>
            </a:r>
            <a:br>
              <a:rPr lang="en-IN" b="1" dirty="0"/>
            </a:br>
            <a:r>
              <a:rPr lang="en-IN" b="1" dirty="0"/>
              <a:t>LAYERED APPROACH</a:t>
            </a:r>
            <a:endParaRPr lang="en-US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b="1" dirty="0"/>
              <a:t>Access layer—</a:t>
            </a:r>
            <a:r>
              <a:rPr lang="en-IN" dirty="0"/>
              <a:t>Where the servers physically attach to the network. The access layer network infrastructure consists of modular switches, fixed configuration 1 or 2RU switches, and integral blade server switches. 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63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DATA CENTER </a:t>
            </a:r>
            <a:br>
              <a:rPr lang="en-US" b="1" dirty="0" smtClean="0"/>
            </a:br>
            <a:r>
              <a:rPr lang="en-US" b="1" dirty="0" smtClean="0"/>
              <a:t>DESIGN MODELS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Multi-Tier Model</a:t>
            </a:r>
          </a:p>
          <a:p>
            <a:r>
              <a:rPr lang="en-US" dirty="0"/>
              <a:t>Server Cluster Model</a:t>
            </a:r>
          </a:p>
          <a:p>
            <a:r>
              <a:rPr lang="en-US" dirty="0"/>
              <a:t>Logical Overview</a:t>
            </a:r>
          </a:p>
          <a:p>
            <a:r>
              <a:rPr lang="en-US" dirty="0"/>
              <a:t>Physical Overview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79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ENERGY CONSUMPTION AND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EFFICIENCY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28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algn="just"/>
            <a:r>
              <a:rPr lang="en-IN" dirty="0"/>
              <a:t>Data </a:t>
            </a:r>
            <a:r>
              <a:rPr lang="en-IN" dirty="0" err="1"/>
              <a:t>center</a:t>
            </a:r>
            <a:r>
              <a:rPr lang="en-IN" dirty="0"/>
              <a:t> designs also recognize the importance of energy efficiency. </a:t>
            </a:r>
            <a:endParaRPr lang="en-IN" dirty="0" smtClean="0"/>
          </a:p>
          <a:p>
            <a:pPr algn="just"/>
            <a:r>
              <a:rPr lang="en-IN" dirty="0" smtClean="0"/>
              <a:t>A </a:t>
            </a:r>
            <a:r>
              <a:rPr lang="en-IN" dirty="0"/>
              <a:t>simple data </a:t>
            </a:r>
            <a:r>
              <a:rPr lang="en-IN" dirty="0" err="1" smtClean="0"/>
              <a:t>center</a:t>
            </a:r>
            <a:r>
              <a:rPr lang="en-IN" dirty="0"/>
              <a:t> </a:t>
            </a:r>
            <a:r>
              <a:rPr lang="en-IN" dirty="0" smtClean="0"/>
              <a:t>may </a:t>
            </a:r>
            <a:r>
              <a:rPr lang="en-IN" dirty="0"/>
              <a:t>need only a few kilowatts of energy, but an enterprise-scale data </a:t>
            </a:r>
            <a:r>
              <a:rPr lang="en-IN" dirty="0" err="1"/>
              <a:t>center</a:t>
            </a:r>
            <a:r>
              <a:rPr lang="en-IN" dirty="0"/>
              <a:t> installation </a:t>
            </a:r>
            <a:r>
              <a:rPr lang="en-IN" dirty="0" smtClean="0"/>
              <a:t>can demand </a:t>
            </a:r>
            <a:r>
              <a:rPr lang="en-IN" dirty="0"/>
              <a:t>tens of megawatts or more</a:t>
            </a:r>
            <a:r>
              <a:rPr lang="en-IN" dirty="0" smtClean="0"/>
              <a:t>.</a:t>
            </a:r>
          </a:p>
          <a:p>
            <a:pPr algn="just"/>
            <a:r>
              <a:rPr lang="en-IN" dirty="0"/>
              <a:t>Organizations often measure data </a:t>
            </a:r>
            <a:r>
              <a:rPr lang="en-IN" dirty="0" err="1"/>
              <a:t>center</a:t>
            </a:r>
            <a:r>
              <a:rPr lang="en-IN" dirty="0"/>
              <a:t> energy efficiency through a metric called power </a:t>
            </a:r>
            <a:r>
              <a:rPr lang="en-IN" dirty="0" smtClean="0"/>
              <a:t>usage effectiveness </a:t>
            </a:r>
            <a:r>
              <a:rPr lang="en-IN" dirty="0"/>
              <a:t>(</a:t>
            </a:r>
            <a:r>
              <a:rPr lang="en-IN" dirty="0" smtClean="0"/>
              <a:t>PUE).</a:t>
            </a:r>
          </a:p>
          <a:p>
            <a:pPr algn="just"/>
            <a:r>
              <a:rPr lang="en-IN" dirty="0" smtClean="0"/>
              <a:t>This PUE </a:t>
            </a:r>
            <a:r>
              <a:rPr lang="en-IN" dirty="0"/>
              <a:t>represents the ratio of total power entering the data </a:t>
            </a:r>
            <a:r>
              <a:rPr lang="en-IN" dirty="0" err="1"/>
              <a:t>center</a:t>
            </a:r>
            <a:r>
              <a:rPr lang="en-IN" dirty="0"/>
              <a:t> divided </a:t>
            </a:r>
            <a:r>
              <a:rPr lang="en-IN" dirty="0" smtClean="0"/>
              <a:t>by the </a:t>
            </a:r>
            <a:r>
              <a:rPr lang="en-IN" dirty="0"/>
              <a:t>power used by IT equipment.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6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29</a:t>
            </a:fld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0841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CLOUD DATA CENTERS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IN" dirty="0"/>
              <a:t>A data </a:t>
            </a:r>
            <a:r>
              <a:rPr lang="en-IN" dirty="0" err="1"/>
              <a:t>center</a:t>
            </a:r>
            <a:r>
              <a:rPr lang="en-IN" dirty="0"/>
              <a:t> (or </a:t>
            </a:r>
            <a:r>
              <a:rPr lang="en-IN" dirty="0" err="1"/>
              <a:t>datacenter</a:t>
            </a:r>
            <a:r>
              <a:rPr lang="en-IN" dirty="0"/>
              <a:t>) is a facility composed of networked computers and storage that businesses or other organizations use to organize, process, store and disseminate large amounts of data. </a:t>
            </a:r>
            <a:endParaRPr lang="en-IN" dirty="0" smtClean="0"/>
          </a:p>
          <a:p>
            <a:pPr algn="just"/>
            <a:r>
              <a:rPr lang="en-IN" dirty="0" smtClean="0"/>
              <a:t>A </a:t>
            </a:r>
            <a:r>
              <a:rPr lang="en-IN" dirty="0"/>
              <a:t>business typically relies heavily upon the applications, services and data contained within a data </a:t>
            </a:r>
            <a:r>
              <a:rPr lang="en-IN" dirty="0" err="1"/>
              <a:t>center</a:t>
            </a:r>
            <a:r>
              <a:rPr lang="en-IN" dirty="0"/>
              <a:t>, making it a focal point and critical asset for everyday operations.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5685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DIFFERENT APPROACHES FOR </a:t>
            </a:r>
            <a:br>
              <a:rPr lang="en-US" b="1" dirty="0" smtClean="0"/>
            </a:br>
            <a:r>
              <a:rPr lang="en-US" b="1" dirty="0" smtClean="0"/>
              <a:t>ENERGY EFFICIENCY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30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88840"/>
            <a:ext cx="5832648" cy="2963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96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31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8640"/>
            <a:ext cx="8712968" cy="239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20888"/>
            <a:ext cx="8352928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013176"/>
            <a:ext cx="2084212" cy="1574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276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VIRTUALIZATION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32</a:t>
            </a:fld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7776864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921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WHY DO WE NEED </a:t>
            </a:r>
            <a:br>
              <a:rPr lang="en-US" b="1" dirty="0" smtClean="0"/>
            </a:br>
            <a:r>
              <a:rPr lang="en-US" b="1" dirty="0" smtClean="0"/>
              <a:t>VIRTUALIZATION?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33</a:t>
            </a:fld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72816"/>
            <a:ext cx="7935282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907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34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-1"/>
            <a:ext cx="8856984" cy="6104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040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smtClean="0"/>
              <a:t>DATA CENTER SECURITY AND </a:t>
            </a:r>
            <a:br>
              <a:rPr lang="en-IN" b="1" dirty="0" smtClean="0"/>
            </a:br>
            <a:r>
              <a:rPr lang="en-IN" b="1" dirty="0" smtClean="0"/>
              <a:t>SAFETY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600201"/>
            <a:ext cx="8280920" cy="4709119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b="1" dirty="0" smtClean="0"/>
              <a:t>DATA CENTER SECURITY:</a:t>
            </a:r>
          </a:p>
          <a:p>
            <a:pPr algn="just"/>
            <a:r>
              <a:rPr lang="en-IN" dirty="0"/>
              <a:t>Data </a:t>
            </a:r>
            <a:r>
              <a:rPr lang="en-IN" dirty="0" err="1"/>
              <a:t>center</a:t>
            </a:r>
            <a:r>
              <a:rPr lang="en-IN" dirty="0"/>
              <a:t> security refers to the physical practices and virtual technologies used to protect a data </a:t>
            </a:r>
            <a:r>
              <a:rPr lang="en-IN" dirty="0" err="1"/>
              <a:t>center</a:t>
            </a:r>
            <a:r>
              <a:rPr lang="en-IN" dirty="0"/>
              <a:t> from external threats and attacks</a:t>
            </a:r>
            <a:r>
              <a:rPr lang="en-IN" dirty="0" smtClean="0"/>
              <a:t>.</a:t>
            </a:r>
          </a:p>
          <a:p>
            <a:pPr algn="just"/>
            <a:r>
              <a:rPr lang="en-IN" b="1" dirty="0" smtClean="0"/>
              <a:t>HOW TO SECURE A DATA CENTER?</a:t>
            </a:r>
          </a:p>
          <a:p>
            <a:pPr algn="just"/>
            <a:r>
              <a:rPr lang="en-IN" dirty="0"/>
              <a:t>Data </a:t>
            </a:r>
            <a:r>
              <a:rPr lang="en-IN" dirty="0" err="1"/>
              <a:t>centers</a:t>
            </a:r>
            <a:r>
              <a:rPr lang="en-IN" dirty="0"/>
              <a:t> are complex and to protect them, security components must be considered separately but at the same time follow one holistic security policy. </a:t>
            </a:r>
            <a:endParaRPr lang="en-IN" dirty="0" smtClean="0"/>
          </a:p>
          <a:p>
            <a:pPr algn="just"/>
            <a:r>
              <a:rPr lang="en-IN" dirty="0" smtClean="0"/>
              <a:t>Security </a:t>
            </a:r>
            <a:r>
              <a:rPr lang="en-IN" dirty="0"/>
              <a:t>can be divided into physical and software security.</a:t>
            </a:r>
            <a:endParaRPr lang="en-IN" b="1" dirty="0"/>
          </a:p>
          <a:p>
            <a:pPr algn="just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51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DATA CENTER SECURITY AND </a:t>
            </a:r>
            <a:br>
              <a:rPr lang="en-IN" b="1" dirty="0"/>
            </a:br>
            <a:r>
              <a:rPr lang="en-IN" b="1" dirty="0"/>
              <a:t>SAFETY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PHYSICAL SECURITY</a:t>
            </a:r>
          </a:p>
          <a:p>
            <a:pPr algn="just"/>
            <a:r>
              <a:rPr lang="en-IN" dirty="0"/>
              <a:t>A data </a:t>
            </a:r>
            <a:r>
              <a:rPr lang="en-IN" dirty="0" err="1"/>
              <a:t>center</a:t>
            </a:r>
            <a:r>
              <a:rPr lang="en-IN" dirty="0"/>
              <a:t> building’s most obvious security characteristics are related to design and layout</a:t>
            </a:r>
            <a:r>
              <a:rPr lang="en-IN" dirty="0" smtClean="0"/>
              <a:t>.</a:t>
            </a:r>
          </a:p>
          <a:p>
            <a:r>
              <a:rPr lang="en-US" b="1" dirty="0" smtClean="0"/>
              <a:t>SOFTWARE SECURITY</a:t>
            </a:r>
          </a:p>
          <a:p>
            <a:pPr algn="just"/>
            <a:r>
              <a:rPr lang="en-IN" dirty="0"/>
              <a:t>Software or virtual security prevents cybercriminals from entering the network by bypassing the firewall, cracking passwords, or through other loopholes.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20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smtClean="0"/>
              <a:t>WHO NEEDS DATA CENTER </a:t>
            </a:r>
            <a:br>
              <a:rPr lang="en-IN" b="1" dirty="0" smtClean="0"/>
            </a:br>
            <a:r>
              <a:rPr lang="en-IN" b="1" dirty="0" smtClean="0"/>
              <a:t>SECURITY?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n-IN" dirty="0"/>
              <a:t>Every data </a:t>
            </a:r>
            <a:r>
              <a:rPr lang="en-IN" dirty="0" err="1"/>
              <a:t>center</a:t>
            </a:r>
            <a:r>
              <a:rPr lang="en-IN" dirty="0"/>
              <a:t> needs some form of security to ensure its continued use. </a:t>
            </a:r>
            <a:endParaRPr lang="en-IN" dirty="0" smtClean="0"/>
          </a:p>
          <a:p>
            <a:pPr algn="just"/>
            <a:r>
              <a:rPr lang="en-IN" dirty="0" smtClean="0"/>
              <a:t>Some </a:t>
            </a:r>
            <a:r>
              <a:rPr lang="en-IN" dirty="0"/>
              <a:t>aspects of “security” are actually made up of uptime features, such as multiple power sources, multiple environmental controls and </a:t>
            </a:r>
            <a:r>
              <a:rPr lang="en-IN" dirty="0" smtClean="0"/>
              <a:t>more</a:t>
            </a:r>
          </a:p>
          <a:p>
            <a:pPr algn="just"/>
            <a:r>
              <a:rPr lang="en-IN" dirty="0"/>
              <a:t>Data </a:t>
            </a:r>
            <a:r>
              <a:rPr lang="en-IN" dirty="0" err="1"/>
              <a:t>centers</a:t>
            </a:r>
            <a:r>
              <a:rPr lang="en-IN" dirty="0"/>
              <a:t> can be placed into four tiers: each tier is associated with a specific business function and sets an appropriate criterion for cooling,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4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WHO NEEDS DATA CENTER </a:t>
            </a:r>
            <a:br>
              <a:rPr lang="en-IN" b="1" dirty="0"/>
            </a:br>
            <a:r>
              <a:rPr lang="en-IN" b="1" dirty="0"/>
              <a:t>SECURITY?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US" b="1" dirty="0"/>
              <a:t>Tier 1 + </a:t>
            </a:r>
            <a:r>
              <a:rPr lang="en-US" b="1" dirty="0" smtClean="0"/>
              <a:t>2</a:t>
            </a:r>
          </a:p>
          <a:p>
            <a:pPr algn="just"/>
            <a:r>
              <a:rPr lang="en-IN" dirty="0"/>
              <a:t>These are generally used by small businesses that do not provide real-time delivery of products or services as a significant part of their revenue</a:t>
            </a:r>
            <a:r>
              <a:rPr lang="en-IN" dirty="0" smtClean="0"/>
              <a:t>.</a:t>
            </a:r>
          </a:p>
          <a:p>
            <a:pPr algn="just"/>
            <a:r>
              <a:rPr lang="en-IN" b="1" dirty="0" smtClean="0"/>
              <a:t>Tier </a:t>
            </a:r>
            <a:r>
              <a:rPr lang="en-IN" b="1" dirty="0"/>
              <a:t>3 + </a:t>
            </a:r>
            <a:r>
              <a:rPr lang="en-IN" b="1" dirty="0" smtClean="0"/>
              <a:t>4</a:t>
            </a:r>
          </a:p>
          <a:p>
            <a:pPr algn="just"/>
            <a:r>
              <a:rPr lang="en-IN" dirty="0"/>
              <a:t>Rigorous uptime requirements and long-term viability are usually the reason for selecting strategic solutions found in Tier III and Tier IV site infrastructure. </a:t>
            </a:r>
            <a:endParaRPr lang="en-IN" dirty="0" smtClean="0"/>
          </a:p>
          <a:p>
            <a:pPr algn="just"/>
            <a:r>
              <a:rPr lang="en-IN" dirty="0" smtClean="0"/>
              <a:t>These </a:t>
            </a:r>
            <a:r>
              <a:rPr lang="en-IN" dirty="0"/>
              <a:t>data </a:t>
            </a:r>
            <a:r>
              <a:rPr lang="en-IN" dirty="0" err="1"/>
              <a:t>centers</a:t>
            </a:r>
            <a:r>
              <a:rPr lang="en-IN" dirty="0"/>
              <a:t> are considered more robust and less prone to failures.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DATA CENTER ENERGY USE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39</a:t>
            </a:fld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12775"/>
            <a:ext cx="7501784" cy="4680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127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CLOUD DATA CENTERS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67544" y="1600201"/>
            <a:ext cx="8219256" cy="4709119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IN" dirty="0"/>
              <a:t>Data </a:t>
            </a:r>
            <a:r>
              <a:rPr lang="en-IN" dirty="0" err="1"/>
              <a:t>centers</a:t>
            </a:r>
            <a:r>
              <a:rPr lang="en-IN" dirty="0"/>
              <a:t> are not a single thing, but rather, a conglomeration of elements. </a:t>
            </a:r>
            <a:endParaRPr lang="en-IN" dirty="0" smtClean="0"/>
          </a:p>
          <a:p>
            <a:pPr algn="just"/>
            <a:r>
              <a:rPr lang="en-IN" dirty="0" smtClean="0"/>
              <a:t>A </a:t>
            </a:r>
            <a:r>
              <a:rPr lang="en-IN" dirty="0"/>
              <a:t>data </a:t>
            </a:r>
            <a:r>
              <a:rPr lang="en-IN" dirty="0" err="1"/>
              <a:t>center</a:t>
            </a:r>
            <a:r>
              <a:rPr lang="en-IN" dirty="0"/>
              <a:t> must also contain an adequate infrastructure, such as power distribution and supplemental power subsystems, including electrical switching; uninterruptable power supplies; backup generators and so on; ventilation and data </a:t>
            </a:r>
            <a:r>
              <a:rPr lang="en-IN" dirty="0" err="1"/>
              <a:t>center</a:t>
            </a:r>
            <a:r>
              <a:rPr lang="en-IN" dirty="0"/>
              <a:t> cooling systems, such as computer room air conditioners; and adequate provisioning for network carrier (</a:t>
            </a:r>
            <a:r>
              <a:rPr lang="en-IN" dirty="0" err="1"/>
              <a:t>telco</a:t>
            </a:r>
            <a:r>
              <a:rPr lang="en-IN" dirty="0"/>
              <a:t>) connectivity. </a:t>
            </a:r>
            <a:endParaRPr lang="en-IN" dirty="0" smtClean="0"/>
          </a:p>
          <a:p>
            <a:pPr algn="just"/>
            <a:r>
              <a:rPr lang="en-IN" dirty="0" smtClean="0"/>
              <a:t>All </a:t>
            </a:r>
            <a:r>
              <a:rPr lang="en-IN" dirty="0"/>
              <a:t>of this demands a physical facility with physical security and sufficient physical space to house the entire collection of infrastructure and equipment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7677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/>
              <a:t>TRANSPORTATION ENERGY USE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40</a:t>
            </a:fld>
            <a:endParaRPr lang="en-US"/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96752"/>
            <a:ext cx="7128792" cy="5077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556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SWITCHING </a:t>
            </a:r>
            <a:r>
              <a:rPr lang="en-US" b="1" dirty="0" smtClean="0"/>
              <a:t>TO </a:t>
            </a:r>
            <a:r>
              <a:rPr lang="en-US" b="1" dirty="0"/>
              <a:t>THE </a:t>
            </a:r>
            <a:r>
              <a:rPr lang="en-US" b="1" dirty="0" smtClean="0"/>
              <a:t>CLOUD – </a:t>
            </a:r>
            <a:br>
              <a:rPr lang="en-US" b="1" dirty="0" smtClean="0"/>
            </a:br>
            <a:r>
              <a:rPr lang="en-US" b="1" dirty="0" smtClean="0"/>
              <a:t>SAVING </a:t>
            </a:r>
            <a:r>
              <a:rPr lang="en-US" b="1" dirty="0" smtClean="0"/>
              <a:t>ENERGY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41</a:t>
            </a:fld>
            <a:endParaRPr 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40768"/>
            <a:ext cx="7344816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414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algn="just"/>
            <a:endParaRPr lang="en-US" dirty="0"/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42</a:t>
            </a:fld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53" y="116632"/>
            <a:ext cx="8915400" cy="578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879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43</a:t>
            </a:fld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61" y="127324"/>
            <a:ext cx="8856984" cy="611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987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44</a:t>
            </a:fld>
            <a:endParaRPr 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4664"/>
            <a:ext cx="7128792" cy="5735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549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45</a:t>
            </a:fld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8639"/>
            <a:ext cx="8712968" cy="4234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958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46</a:t>
            </a:fld>
            <a:endParaRPr lang="en-US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20688"/>
            <a:ext cx="6933274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872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ENERGY CONSUMPTION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47</a:t>
            </a:fld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12776"/>
            <a:ext cx="81534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75605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MOBILE CLOUD APPLICATION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48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781127"/>
          </a:xfrm>
        </p:spPr>
        <p:txBody>
          <a:bodyPr>
            <a:normAutofit fontScale="92500" lnSpcReduction="20000"/>
          </a:bodyPr>
          <a:lstStyle/>
          <a:p>
            <a:r>
              <a:rPr lang="en-IN" b="1" dirty="0"/>
              <a:t>What is Mobile Cloud Computing</a:t>
            </a:r>
            <a:r>
              <a:rPr lang="en-IN" b="1" dirty="0" smtClean="0"/>
              <a:t>?</a:t>
            </a:r>
          </a:p>
          <a:p>
            <a:pPr algn="just"/>
            <a:r>
              <a:rPr lang="en-US" dirty="0"/>
              <a:t>Mobile cloud computing (MCC) at its simplest, refers to an infrastructure where both the data storage and data processing happen outside of the mobile device. </a:t>
            </a:r>
            <a:endParaRPr lang="en-US" dirty="0" smtClean="0"/>
          </a:p>
          <a:p>
            <a:pPr algn="just"/>
            <a:r>
              <a:rPr lang="en-US" dirty="0"/>
              <a:t>Mobile cloud applications move the computing power and data storage away from the mobile devices and into powerful and centralized computing platforms located in </a:t>
            </a:r>
            <a:r>
              <a:rPr lang="en-US" dirty="0" smtClean="0"/>
              <a:t>clouds.</a:t>
            </a:r>
          </a:p>
          <a:p>
            <a:pPr algn="just"/>
            <a:r>
              <a:rPr lang="en-US" dirty="0" smtClean="0"/>
              <a:t>They are </a:t>
            </a:r>
            <a:r>
              <a:rPr lang="en-US" dirty="0"/>
              <a:t>then accessed over the wireless connection based on a thin native client.</a:t>
            </a:r>
          </a:p>
          <a:p>
            <a:pPr algn="just"/>
            <a:endParaRPr lang="en-US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657136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WHY MOBILE </a:t>
            </a:r>
            <a:br>
              <a:rPr lang="en-US" b="1" dirty="0" smtClean="0"/>
            </a:br>
            <a:r>
              <a:rPr lang="en-US" b="1" dirty="0" smtClean="0"/>
              <a:t>CLOUD COMPUTING?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49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600201"/>
            <a:ext cx="8147248" cy="4637111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US" dirty="0"/>
              <a:t>Mobile devices face </a:t>
            </a:r>
            <a:r>
              <a:rPr lang="en-US" b="1" dirty="0"/>
              <a:t>many resource challenges </a:t>
            </a:r>
            <a:r>
              <a:rPr lang="en-US" dirty="0"/>
              <a:t>(battery life, storage, bandwidth etc.)</a:t>
            </a:r>
          </a:p>
          <a:p>
            <a:pPr algn="just"/>
            <a:r>
              <a:rPr lang="en-US" dirty="0"/>
              <a:t>Cloud computing offers advantages to users by allowing them to use infrastructure, platforms and software by cloud providers at </a:t>
            </a:r>
            <a:r>
              <a:rPr lang="en-US" sz="3243" b="1" dirty="0"/>
              <a:t>low cost</a:t>
            </a:r>
            <a:r>
              <a:rPr lang="en-US" sz="3243" dirty="0"/>
              <a:t> </a:t>
            </a:r>
            <a:r>
              <a:rPr lang="en-US" dirty="0"/>
              <a:t>and elastically in an </a:t>
            </a:r>
            <a:r>
              <a:rPr lang="en-US" sz="3243" b="1" dirty="0"/>
              <a:t>on-demand</a:t>
            </a:r>
            <a:r>
              <a:rPr lang="en-US" sz="3243" dirty="0"/>
              <a:t> </a:t>
            </a:r>
            <a:r>
              <a:rPr lang="en-US" dirty="0"/>
              <a:t>fashion.</a:t>
            </a:r>
          </a:p>
          <a:p>
            <a:pPr algn="just"/>
            <a:r>
              <a:rPr lang="en-US" dirty="0"/>
              <a:t>Mobile cloud computing provides mobile users with data storage and processing services in clouds, obviating the need to have a powerful device configuration (e.g. CPU speed, memory capacity </a:t>
            </a:r>
            <a:r>
              <a:rPr lang="en-US" dirty="0" err="1"/>
              <a:t>etc</a:t>
            </a:r>
            <a:r>
              <a:rPr lang="en-US" dirty="0"/>
              <a:t>), as all resource-intensive computing can be performed in the cloud. </a:t>
            </a:r>
          </a:p>
        </p:txBody>
      </p:sp>
    </p:spTree>
    <p:extLst>
      <p:ext uri="{BB962C8B-B14F-4D97-AF65-F5344CB8AC3E}">
        <p14:creationId xmlns:p14="http://schemas.microsoft.com/office/powerpoint/2010/main" val="1191113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 smtClean="0"/>
              <a:t>WHAT IS A DATA CENTER?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IN" dirty="0"/>
              <a:t>At its simplest, a data </a:t>
            </a:r>
            <a:r>
              <a:rPr lang="en-IN" dirty="0" err="1"/>
              <a:t>center</a:t>
            </a:r>
            <a:r>
              <a:rPr lang="en-IN" dirty="0"/>
              <a:t> is a physical facility that organizations use to house their critical applications and data. </a:t>
            </a:r>
            <a:endParaRPr lang="en-IN" dirty="0" smtClean="0"/>
          </a:p>
          <a:p>
            <a:pPr algn="just"/>
            <a:r>
              <a:rPr lang="en-IN" dirty="0" smtClean="0"/>
              <a:t>A </a:t>
            </a:r>
            <a:r>
              <a:rPr lang="en-IN" dirty="0"/>
              <a:t>data </a:t>
            </a:r>
            <a:r>
              <a:rPr lang="en-IN" dirty="0" err="1"/>
              <a:t>center's</a:t>
            </a:r>
            <a:r>
              <a:rPr lang="en-IN" dirty="0"/>
              <a:t> design is based on a network of computing and storage resources that enable the delivery of shared applications and data. </a:t>
            </a:r>
            <a:endParaRPr lang="en-IN" dirty="0" smtClean="0"/>
          </a:p>
          <a:p>
            <a:pPr algn="just"/>
            <a:r>
              <a:rPr lang="en-IN" dirty="0" smtClean="0"/>
              <a:t>The </a:t>
            </a:r>
            <a:r>
              <a:rPr lang="en-IN" dirty="0"/>
              <a:t>key components of a data </a:t>
            </a:r>
            <a:r>
              <a:rPr lang="en-IN" dirty="0" err="1"/>
              <a:t>center</a:t>
            </a:r>
            <a:r>
              <a:rPr lang="en-IN" dirty="0"/>
              <a:t> design include routers, switches, firewalls, storage systems, servers, and application-delivery controllers.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842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33505"/>
            <a:ext cx="8229600" cy="1143000"/>
          </a:xfrm>
        </p:spPr>
        <p:txBody>
          <a:bodyPr/>
          <a:lstStyle/>
          <a:p>
            <a:r>
              <a:rPr lang="en-US" b="1" dirty="0" smtClean="0"/>
              <a:t>MCC ARCHITECTURE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50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52736"/>
            <a:ext cx="9144000" cy="580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2524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MCC ARCHITECTURE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51</a:t>
            </a:fld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en-IN" dirty="0"/>
              <a:t>Mobile devices are connected to the mobile networks via base stations that establish and control the connections and functional interfaces between the networks and mobile devices.</a:t>
            </a:r>
          </a:p>
          <a:p>
            <a:pPr algn="just"/>
            <a:r>
              <a:rPr lang="en-IN" dirty="0"/>
              <a:t>Mobile users’ requests and information are transmitted to the central processors that are connected to servers providing mobile network services.</a:t>
            </a:r>
          </a:p>
          <a:p>
            <a:pPr algn="just"/>
            <a:r>
              <a:rPr lang="en-IN" dirty="0"/>
              <a:t>The subscribers’ requests are delivered to a cloud through the Internet. </a:t>
            </a:r>
          </a:p>
          <a:p>
            <a:pPr algn="just"/>
            <a:r>
              <a:rPr lang="en-IN" dirty="0"/>
              <a:t> In the cloud, cloud controllers process the requests to provide mobile users with the corresponding cloud services.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8561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ADVANTAGES OF MCC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52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600201"/>
            <a:ext cx="8291264" cy="4781127"/>
          </a:xfrm>
        </p:spPr>
        <p:txBody>
          <a:bodyPr>
            <a:normAutofit/>
          </a:bodyPr>
          <a:lstStyle/>
          <a:p>
            <a:r>
              <a:rPr lang="en-US" dirty="0" smtClean="0"/>
              <a:t>Extending battery lifetime</a:t>
            </a:r>
          </a:p>
          <a:p>
            <a:r>
              <a:rPr lang="en-US" dirty="0" smtClean="0"/>
              <a:t>Improving </a:t>
            </a:r>
            <a:r>
              <a:rPr lang="en-US" dirty="0"/>
              <a:t>data storage capacity and processing </a:t>
            </a:r>
            <a:r>
              <a:rPr lang="en-US" dirty="0" smtClean="0"/>
              <a:t>power</a:t>
            </a:r>
            <a:endParaRPr lang="en-US" dirty="0"/>
          </a:p>
          <a:p>
            <a:r>
              <a:rPr lang="en-US" dirty="0"/>
              <a:t>Improving reliability and </a:t>
            </a:r>
            <a:r>
              <a:rPr lang="en-US" dirty="0" smtClean="0"/>
              <a:t>availability</a:t>
            </a:r>
          </a:p>
          <a:p>
            <a:r>
              <a:rPr lang="en-US" dirty="0"/>
              <a:t>Dynamic provisioning</a:t>
            </a:r>
          </a:p>
          <a:p>
            <a:pPr algn="just"/>
            <a:r>
              <a:rPr lang="en-US" dirty="0" smtClean="0"/>
              <a:t>Scalability</a:t>
            </a:r>
            <a:endParaRPr lang="en-US" dirty="0"/>
          </a:p>
          <a:p>
            <a:pPr algn="just"/>
            <a:r>
              <a:rPr lang="en-US" dirty="0" smtClean="0"/>
              <a:t>Multi-tenancy</a:t>
            </a:r>
            <a:endParaRPr lang="en-US" dirty="0"/>
          </a:p>
          <a:p>
            <a:pPr algn="just"/>
            <a:r>
              <a:rPr lang="en-US" dirty="0"/>
              <a:t>Ease of </a:t>
            </a:r>
            <a:r>
              <a:rPr lang="en-US" dirty="0" smtClean="0"/>
              <a:t>Integration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6945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ADVANTAGES OF MCC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53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00201"/>
            <a:ext cx="8219256" cy="4709119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n-US" b="1" dirty="0"/>
              <a:t>Dynamic provisioning: </a:t>
            </a:r>
          </a:p>
          <a:p>
            <a:pPr lvl="1" algn="just"/>
            <a:r>
              <a:rPr lang="en-US" dirty="0"/>
              <a:t>Dynamic on-demand provisioning of resources on a fine-grained, self-service basis</a:t>
            </a:r>
          </a:p>
          <a:p>
            <a:pPr lvl="1" algn="just"/>
            <a:r>
              <a:rPr lang="en-US" dirty="0"/>
              <a:t>No need for advanced reservation</a:t>
            </a:r>
          </a:p>
          <a:p>
            <a:pPr algn="just"/>
            <a:r>
              <a:rPr lang="en-US" b="1" dirty="0"/>
              <a:t>Scalability:</a:t>
            </a:r>
          </a:p>
          <a:p>
            <a:pPr lvl="1" algn="just"/>
            <a:r>
              <a:rPr lang="en-US" dirty="0"/>
              <a:t>Mobile applications can be performed and scaled to meet the unpredictable user demands</a:t>
            </a:r>
          </a:p>
          <a:p>
            <a:pPr algn="just"/>
            <a:r>
              <a:rPr lang="en-US" b="1" dirty="0"/>
              <a:t>Multi-tenancy:</a:t>
            </a:r>
          </a:p>
          <a:p>
            <a:pPr lvl="1" algn="just"/>
            <a:r>
              <a:rPr lang="en-US" dirty="0"/>
              <a:t>Service providers can share the resources and costs to support a variety of applications and large no. of users.</a:t>
            </a:r>
          </a:p>
          <a:p>
            <a:pPr algn="just"/>
            <a:r>
              <a:rPr lang="en-US" b="1" dirty="0"/>
              <a:t>Ease of Integration: </a:t>
            </a:r>
          </a:p>
          <a:p>
            <a:pPr lvl="1" algn="just"/>
            <a:r>
              <a:rPr lang="en-US" dirty="0"/>
              <a:t>Multiple services from different providers can be integrated easily through the cloud and the Internet to meet the users’ demands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4538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MCC APPLICATIONS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Mobile </a:t>
            </a:r>
            <a:r>
              <a:rPr lang="en-US" b="1" dirty="0" smtClean="0"/>
              <a:t>Commerce</a:t>
            </a:r>
          </a:p>
          <a:p>
            <a:pPr lvl="1"/>
            <a:r>
              <a:rPr lang="en-US" dirty="0" smtClean="0"/>
              <a:t>Examples</a:t>
            </a:r>
            <a:r>
              <a:rPr lang="en-US" dirty="0"/>
              <a:t>: Mobile financial, mobile advertising, mobile shopping…</a:t>
            </a:r>
          </a:p>
          <a:p>
            <a:pPr lvl="1"/>
            <a:r>
              <a:rPr lang="en-US" dirty="0"/>
              <a:t>M-commerce applications face various challenges (low bandwidth, high complexity of devices, security, …)</a:t>
            </a:r>
          </a:p>
          <a:p>
            <a:pPr lvl="1"/>
            <a:r>
              <a:rPr lang="en-US" dirty="0"/>
              <a:t>Integrated with cloud can help address these issues</a:t>
            </a:r>
          </a:p>
          <a:p>
            <a:pPr lvl="1"/>
            <a:r>
              <a:rPr lang="en-US" dirty="0"/>
              <a:t>Example: Combining 3G and cloud to increase data processing speed and security level.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0909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MCC APPLICATIONS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55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Mobile </a:t>
            </a:r>
            <a:r>
              <a:rPr lang="en-US" b="1" dirty="0" smtClean="0"/>
              <a:t>Learning</a:t>
            </a:r>
          </a:p>
          <a:p>
            <a:pPr lvl="1"/>
            <a:r>
              <a:rPr lang="en-US" dirty="0"/>
              <a:t>M-learning combines e-learning and mobility</a:t>
            </a:r>
          </a:p>
          <a:p>
            <a:pPr lvl="1"/>
            <a:r>
              <a:rPr lang="en-US" dirty="0"/>
              <a:t>Cloud-based m-learning can solve these limitations</a:t>
            </a:r>
          </a:p>
          <a:p>
            <a:pPr lvl="1"/>
            <a:r>
              <a:rPr lang="en-US" dirty="0"/>
              <a:t>Enhanced communication quality between students and teachers</a:t>
            </a:r>
          </a:p>
          <a:p>
            <a:pPr lvl="1"/>
            <a:r>
              <a:rPr lang="en-US" dirty="0"/>
              <a:t>Help learners access remote learning resources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5863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MCC APPLICATIONS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Mobile Healthcare:</a:t>
            </a:r>
          </a:p>
          <a:p>
            <a:r>
              <a:rPr lang="en-US" dirty="0"/>
              <a:t>Mobile </a:t>
            </a:r>
            <a:r>
              <a:rPr lang="en-US" dirty="0" smtClean="0"/>
              <a:t>Gaming</a:t>
            </a:r>
          </a:p>
          <a:p>
            <a:r>
              <a:rPr lang="en-US" dirty="0"/>
              <a:t>Assistive </a:t>
            </a:r>
            <a:r>
              <a:rPr lang="en-US" dirty="0" smtClean="0"/>
              <a:t>technologies</a:t>
            </a:r>
          </a:p>
          <a:p>
            <a:r>
              <a:rPr lang="en-US" b="1" dirty="0"/>
              <a:t>Other applications:</a:t>
            </a:r>
          </a:p>
          <a:p>
            <a:pPr lvl="1"/>
            <a:r>
              <a:rPr lang="en-US" dirty="0"/>
              <a:t>Sharing photos/videos</a:t>
            </a:r>
          </a:p>
          <a:p>
            <a:pPr lvl="1"/>
            <a:r>
              <a:rPr lang="en-US" dirty="0"/>
              <a:t>Keyword-based, voice-based, tag-based searching</a:t>
            </a:r>
          </a:p>
          <a:p>
            <a:pPr lvl="1"/>
            <a:r>
              <a:rPr lang="en-US" dirty="0"/>
              <a:t>Monitoring a house, smart home systems</a:t>
            </a:r>
          </a:p>
          <a:p>
            <a:r>
              <a:rPr lang="en-US" dirty="0" smtClean="0"/>
              <a:t>……..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780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0503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CRM MANAGEMENT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57</a:t>
            </a:fld>
            <a:endParaRPr lang="en-US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" y="1124744"/>
            <a:ext cx="9144077" cy="5733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93293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CRM IN CLOUD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58</a:t>
            </a:fld>
            <a:endParaRPr lang="en-US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14"/>
            <a:ext cx="9108504" cy="6853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63392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59</a:t>
            </a:fld>
            <a:endParaRPr lang="en-US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54" y="188640"/>
            <a:ext cx="8784976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8233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DATA CENTER CONSOLIDATION </a:t>
            </a:r>
            <a:br>
              <a:rPr lang="en-IN" b="1" dirty="0"/>
            </a:br>
            <a:r>
              <a:rPr lang="en-IN" b="1" dirty="0"/>
              <a:t>AND COLOCATION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Data </a:t>
            </a:r>
            <a:r>
              <a:rPr lang="en-IN" b="1" dirty="0" err="1"/>
              <a:t>Center</a:t>
            </a:r>
            <a:r>
              <a:rPr lang="en-IN" b="1" dirty="0"/>
              <a:t> Consolidation</a:t>
            </a:r>
            <a:r>
              <a:rPr lang="en-IN" dirty="0"/>
              <a:t> is the process of downsizing or consolidating many servers, storage systems, networking systems, or even locations into a more efficient set of </a:t>
            </a:r>
            <a:r>
              <a:rPr lang="en-IN" dirty="0" smtClean="0"/>
              <a:t>systems.</a:t>
            </a:r>
          </a:p>
          <a:p>
            <a:r>
              <a:rPr lang="en-IN" dirty="0"/>
              <a:t>T</a:t>
            </a:r>
            <a:r>
              <a:rPr lang="en-IN" dirty="0" smtClean="0"/>
              <a:t>he </a:t>
            </a:r>
            <a:r>
              <a:rPr lang="en-IN" dirty="0"/>
              <a:t>purpose is to lower cost and improve performance, among other </a:t>
            </a:r>
            <a:r>
              <a:rPr lang="en-IN" dirty="0" smtClean="0"/>
              <a:t>things.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027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IS CRM?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95536" y="1600201"/>
            <a:ext cx="8291264" cy="4709119"/>
          </a:xfrm>
        </p:spPr>
        <p:txBody>
          <a:bodyPr>
            <a:normAutofit lnSpcReduction="10000"/>
          </a:bodyPr>
          <a:lstStyle/>
          <a:p>
            <a:pPr algn="just"/>
            <a:r>
              <a:rPr lang="en-IN" dirty="0"/>
              <a:t>Customer relationship management (CRM) describes all aspects of sales, marketing and </a:t>
            </a:r>
            <a:r>
              <a:rPr lang="en-IN" dirty="0" smtClean="0"/>
              <a:t>service related interactions </a:t>
            </a:r>
            <a:r>
              <a:rPr lang="en-IN" dirty="0"/>
              <a:t>that a company has with its customers or potential </a:t>
            </a:r>
            <a:r>
              <a:rPr lang="en-IN" dirty="0" smtClean="0"/>
              <a:t>customers</a:t>
            </a:r>
          </a:p>
          <a:p>
            <a:pPr algn="just"/>
            <a:r>
              <a:rPr lang="en-IN" b="1" dirty="0"/>
              <a:t>CRM Information, Tracking and </a:t>
            </a:r>
            <a:r>
              <a:rPr lang="en-IN" b="1" dirty="0" smtClean="0"/>
              <a:t>Analytics</a:t>
            </a:r>
          </a:p>
          <a:p>
            <a:pPr algn="just"/>
            <a:r>
              <a:rPr lang="en-IN" dirty="0"/>
              <a:t>Information tracked in a CRM system might include contacts, sales leads, clients, </a:t>
            </a:r>
            <a:r>
              <a:rPr lang="en-IN" dirty="0" smtClean="0"/>
              <a:t>demographic or </a:t>
            </a:r>
            <a:r>
              <a:rPr lang="en-IN" dirty="0" err="1"/>
              <a:t>firmographic</a:t>
            </a:r>
            <a:r>
              <a:rPr lang="en-IN" dirty="0"/>
              <a:t> data, sales history, technical support and service requests, and more. </a:t>
            </a:r>
            <a:endParaRPr lang="en-IN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8347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smtClean="0"/>
              <a:t>CRM INFORMATION, TRACKING </a:t>
            </a:r>
            <a:br>
              <a:rPr lang="en-IN" b="1" dirty="0" smtClean="0"/>
            </a:br>
            <a:r>
              <a:rPr lang="en-IN" b="1" dirty="0" smtClean="0"/>
              <a:t>AND ANALYTICS</a:t>
            </a:r>
            <a:endParaRPr lang="en-IN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IN" dirty="0"/>
              <a:t>CRM systems can also automate many marketing, sales and support processes, helping companies provide a consistent experience to customers and prospects, while also lowering their costs</a:t>
            </a:r>
            <a:r>
              <a:rPr lang="en-IN" dirty="0" smtClean="0"/>
              <a:t>.</a:t>
            </a:r>
          </a:p>
          <a:p>
            <a:pPr algn="just"/>
            <a:r>
              <a:rPr lang="en-IN" dirty="0" smtClean="0"/>
              <a:t>Some </a:t>
            </a:r>
            <a:r>
              <a:rPr lang="en-IN" dirty="0"/>
              <a:t>CRM solutions also offer advanced </a:t>
            </a:r>
            <a:r>
              <a:rPr lang="en-IN" b="1" dirty="0"/>
              <a:t>analytics</a:t>
            </a:r>
            <a:r>
              <a:rPr lang="en-IN" dirty="0"/>
              <a:t> that offer suggested next steps for staff </a:t>
            </a:r>
            <a:r>
              <a:rPr lang="en-IN" dirty="0" smtClean="0"/>
              <a:t>when dealing </a:t>
            </a:r>
            <a:r>
              <a:rPr lang="en-IN" dirty="0"/>
              <a:t>with a particular customer or contact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8780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smtClean="0"/>
              <a:t>THE CUSTOMER RELATIONSHIP MANAGEMENT STRATEGY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62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600201"/>
            <a:ext cx="8291264" cy="4709119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IN" dirty="0"/>
              <a:t>Customer relationship management is a business strategy that enables companies to improve </a:t>
            </a:r>
            <a:r>
              <a:rPr lang="en-IN" dirty="0" smtClean="0"/>
              <a:t>in </a:t>
            </a:r>
            <a:r>
              <a:rPr lang="en-US" dirty="0" smtClean="0"/>
              <a:t>the </a:t>
            </a:r>
            <a:r>
              <a:rPr lang="en-US" dirty="0"/>
              <a:t>following areas</a:t>
            </a:r>
            <a:r>
              <a:rPr lang="en-US" dirty="0" smtClean="0"/>
              <a:t>:</a:t>
            </a:r>
            <a:endParaRPr lang="en-US" dirty="0"/>
          </a:p>
          <a:p>
            <a:pPr lvl="1" algn="just"/>
            <a:r>
              <a:rPr lang="en-IN" dirty="0"/>
              <a:t>Understanding existing customers' needs</a:t>
            </a:r>
          </a:p>
          <a:p>
            <a:pPr lvl="1" algn="just"/>
            <a:r>
              <a:rPr lang="en-IN" dirty="0"/>
              <a:t>Obtaining a 360-degree view of customers and prospects</a:t>
            </a:r>
          </a:p>
          <a:p>
            <a:pPr lvl="1" algn="just"/>
            <a:r>
              <a:rPr lang="en-IN" dirty="0"/>
              <a:t>Retaining customers through better customer experience and loyalty programs</a:t>
            </a:r>
          </a:p>
          <a:p>
            <a:pPr lvl="1" algn="just"/>
            <a:r>
              <a:rPr lang="en-IN" dirty="0"/>
              <a:t>Attracting new customers</a:t>
            </a:r>
          </a:p>
          <a:p>
            <a:pPr lvl="1" algn="just"/>
            <a:r>
              <a:rPr lang="en-IN" dirty="0"/>
              <a:t>Winning new clients and contracts</a:t>
            </a:r>
          </a:p>
          <a:p>
            <a:pPr lvl="1" algn="just"/>
            <a:r>
              <a:rPr lang="en-IN" dirty="0"/>
              <a:t>Increasing profitably</a:t>
            </a:r>
          </a:p>
          <a:p>
            <a:pPr lvl="1" algn="just"/>
            <a:r>
              <a:rPr lang="en-IN" dirty="0"/>
              <a:t>Decreasing customer management costs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0495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CRM SYSTEM COMPONENTS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63</a:t>
            </a:fld>
            <a:endParaRPr lang="en-US"/>
          </a:p>
        </p:txBody>
      </p:sp>
      <p:pic>
        <p:nvPicPr>
          <p:cNvPr id="1945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268760"/>
            <a:ext cx="7127592" cy="5589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82755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CRM </a:t>
            </a:r>
            <a:br>
              <a:rPr lang="en-US" b="1" dirty="0" smtClean="0"/>
            </a:br>
            <a:r>
              <a:rPr lang="en-US" b="1" dirty="0" smtClean="0"/>
              <a:t>BUSINESS PROCESS FLOW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64</a:t>
            </a:fld>
            <a:endParaRPr lang="en-US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0848"/>
            <a:ext cx="9144000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4112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PROJECT MANAGEMENT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65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With project management software hosted in </a:t>
            </a:r>
            <a:r>
              <a:rPr lang="en-IN" dirty="0" smtClean="0"/>
              <a:t>the cloud</a:t>
            </a:r>
            <a:r>
              <a:rPr lang="en-IN" dirty="0"/>
              <a:t>, you can have everything you need at your fingertips, anywhere you happen to be</a:t>
            </a:r>
            <a:r>
              <a:rPr lang="en-IN" dirty="0" smtClean="0"/>
              <a:t>.</a:t>
            </a:r>
          </a:p>
          <a:p>
            <a:r>
              <a:rPr lang="en-IN" dirty="0" smtClean="0"/>
              <a:t>There are three main approaches in project management.</a:t>
            </a:r>
          </a:p>
          <a:p>
            <a:pPr lvl="1"/>
            <a:r>
              <a:rPr lang="en-IN" dirty="0" smtClean="0"/>
              <a:t>Standardization</a:t>
            </a:r>
          </a:p>
          <a:p>
            <a:pPr lvl="1"/>
            <a:r>
              <a:rPr lang="en-IN" dirty="0" smtClean="0"/>
              <a:t>Harmonization</a:t>
            </a:r>
          </a:p>
          <a:p>
            <a:pPr lvl="1"/>
            <a:r>
              <a:rPr lang="en-IN" dirty="0" smtClean="0"/>
              <a:t>Integration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5171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PM - STANDARDIZATION, HARMONIZATION &amp; INTEGRATION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66</a:t>
            </a:fld>
            <a:endParaRPr lang="en-US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16832"/>
            <a:ext cx="8276600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39410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THE ABC’s OF PM </a:t>
            </a:r>
            <a:br>
              <a:rPr lang="en-US" b="1" dirty="0" smtClean="0"/>
            </a:br>
            <a:r>
              <a:rPr lang="en-US" b="1" dirty="0" smtClean="0"/>
              <a:t>PROVISIONING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67</a:t>
            </a:fld>
            <a:endParaRPr lang="en-US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0808"/>
            <a:ext cx="8144746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21327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SHARED SERVICES FOR CLOUD COMPUTING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68</a:t>
            </a:fld>
            <a:endParaRPr lang="en-US"/>
          </a:p>
        </p:txBody>
      </p:sp>
      <p:pic>
        <p:nvPicPr>
          <p:cNvPr id="2355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800"/>
            <a:ext cx="8080465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1560" y="5373216"/>
            <a:ext cx="8136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AFTER THE VENDOR SELECTION, THE PROJECT TEAM WILL DECIDE WHETHER TO CONSIDER THE CLOUD OR NOT.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291706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69</a:t>
            </a:fld>
            <a:endParaRPr lang="en-US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6490"/>
            <a:ext cx="8918054" cy="521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7764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smtClean="0"/>
              <a:t>DATA CENTER CONSOLIDATION </a:t>
            </a:r>
            <a:br>
              <a:rPr lang="en-IN" b="1" dirty="0" smtClean="0"/>
            </a:br>
            <a:r>
              <a:rPr lang="en-IN" b="1" dirty="0" smtClean="0"/>
              <a:t>AND COLOCATION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7</a:t>
            </a:fld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/>
              <a:t>There is no requirement for a single data </a:t>
            </a:r>
            <a:r>
              <a:rPr lang="en-IN" dirty="0" err="1"/>
              <a:t>center</a:t>
            </a:r>
            <a:r>
              <a:rPr lang="en-IN" dirty="0"/>
              <a:t>, and modern businesses may use two or more data </a:t>
            </a:r>
            <a:r>
              <a:rPr lang="en-IN" dirty="0" err="1"/>
              <a:t>center</a:t>
            </a:r>
            <a:r>
              <a:rPr lang="en-IN" dirty="0"/>
              <a:t> installations across multiple locations for greater resilience and better application performance, which lowers latency by locating workloads closer to users.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65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/>
              <a:t>STEPS IN PROJECT MANAGMENT</a:t>
            </a:r>
            <a:endParaRPr lang="en-US" b="1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Project communication management</a:t>
            </a:r>
          </a:p>
          <a:p>
            <a:r>
              <a:rPr lang="en-US" dirty="0" smtClean="0"/>
              <a:t>Project cost management</a:t>
            </a:r>
          </a:p>
          <a:p>
            <a:r>
              <a:rPr lang="en-US" dirty="0" smtClean="0"/>
              <a:t>Project human resource management</a:t>
            </a:r>
          </a:p>
          <a:p>
            <a:r>
              <a:rPr lang="en-US" dirty="0" smtClean="0"/>
              <a:t>Project integration management</a:t>
            </a:r>
          </a:p>
          <a:p>
            <a:r>
              <a:rPr lang="en-US" dirty="0"/>
              <a:t>Project </a:t>
            </a:r>
            <a:r>
              <a:rPr lang="en-US" dirty="0" smtClean="0"/>
              <a:t>procurement </a:t>
            </a:r>
            <a:r>
              <a:rPr lang="en-US" dirty="0"/>
              <a:t>management</a:t>
            </a:r>
          </a:p>
          <a:p>
            <a:r>
              <a:rPr lang="en-US" dirty="0"/>
              <a:t>Project </a:t>
            </a:r>
            <a:r>
              <a:rPr lang="en-US" dirty="0" smtClean="0"/>
              <a:t>quality </a:t>
            </a:r>
            <a:r>
              <a:rPr lang="en-US" dirty="0"/>
              <a:t>management</a:t>
            </a:r>
          </a:p>
          <a:p>
            <a:r>
              <a:rPr lang="en-US" dirty="0" smtClean="0"/>
              <a:t>Project risk management</a:t>
            </a:r>
          </a:p>
          <a:p>
            <a:r>
              <a:rPr lang="en-US" dirty="0"/>
              <a:t>Project </a:t>
            </a:r>
            <a:r>
              <a:rPr lang="en-US" dirty="0" smtClean="0"/>
              <a:t>scope management</a:t>
            </a:r>
          </a:p>
          <a:p>
            <a:r>
              <a:rPr lang="en-US" dirty="0"/>
              <a:t>Project </a:t>
            </a:r>
            <a:r>
              <a:rPr lang="en-US" dirty="0" smtClean="0"/>
              <a:t>time </a:t>
            </a:r>
            <a:r>
              <a:rPr lang="en-US" dirty="0"/>
              <a:t>management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6913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71</a:t>
            </a:fld>
            <a:endParaRPr lang="en-US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95788"/>
            <a:ext cx="7820025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50623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E-MAIL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72</a:t>
            </a:fld>
            <a:endParaRPr lang="en-US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28800"/>
            <a:ext cx="8892480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75280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CALENDER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73</a:t>
            </a:fld>
            <a:endParaRPr lang="en-US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6792"/>
            <a:ext cx="9144000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30561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WORD PROCESSING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74</a:t>
            </a:fld>
            <a:endParaRPr lang="en-US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340768"/>
            <a:ext cx="7344816" cy="4934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30317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60648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ADVANTAGES &amp; DISADVANTAGES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75</a:t>
            </a:fld>
            <a:endParaRPr lang="en-US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76" y="1369937"/>
            <a:ext cx="4120040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060847"/>
            <a:ext cx="3933825" cy="351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9267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WEB BASED </a:t>
            </a:r>
            <a:br>
              <a:rPr lang="en-US" b="1" dirty="0" smtClean="0"/>
            </a:br>
            <a:r>
              <a:rPr lang="en-US" b="1" dirty="0" smtClean="0"/>
              <a:t>WORD PROCESSING</a:t>
            </a:r>
            <a:endParaRPr lang="en-US" b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How Web-Based Word Processing Works</a:t>
            </a:r>
          </a:p>
          <a:p>
            <a:pPr algn="just"/>
            <a:r>
              <a:rPr lang="en-IN" dirty="0"/>
              <a:t>Microsoft Word is a software program that is installed on your computer’s hard disk. </a:t>
            </a:r>
            <a:endParaRPr lang="en-IN" dirty="0" smtClean="0"/>
          </a:p>
          <a:p>
            <a:pPr algn="just"/>
            <a:r>
              <a:rPr lang="en-IN" dirty="0" smtClean="0"/>
              <a:t>Web-based </a:t>
            </a:r>
            <a:r>
              <a:rPr lang="en-IN" dirty="0"/>
              <a:t>word processors, in contrast, are hosted in the cloud, not on your hard drive—as are the documents you create with these </a:t>
            </a:r>
            <a:r>
              <a:rPr lang="en-IN" dirty="0" smtClean="0"/>
              <a:t>applications.</a:t>
            </a:r>
            <a:endParaRPr lang="en-IN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528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USERS FOR THE WEB BASED </a:t>
            </a:r>
            <a:br>
              <a:rPr lang="en-US" b="1" dirty="0" smtClean="0"/>
            </a:br>
            <a:r>
              <a:rPr lang="en-US" b="1" dirty="0" smtClean="0"/>
              <a:t>WORD PROCESSING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Beginning users. </a:t>
            </a:r>
            <a:endParaRPr lang="en-US" dirty="0" smtClean="0"/>
          </a:p>
          <a:p>
            <a:pPr algn="just"/>
            <a:r>
              <a:rPr lang="en-US" dirty="0"/>
              <a:t>Casual users</a:t>
            </a:r>
            <a:r>
              <a:rPr lang="en-US" dirty="0" smtClean="0"/>
              <a:t>.</a:t>
            </a:r>
          </a:p>
          <a:p>
            <a:pPr algn="just"/>
            <a:r>
              <a:rPr lang="en-IN" dirty="0"/>
              <a:t>Anyone who wants access to their documents from multiple locations</a:t>
            </a:r>
            <a:r>
              <a:rPr lang="en-IN" dirty="0" smtClean="0"/>
              <a:t>.</a:t>
            </a:r>
          </a:p>
          <a:p>
            <a:pPr algn="just"/>
            <a:r>
              <a:rPr lang="en-IN" dirty="0"/>
              <a:t>Anyone who needs to share their documents with others</a:t>
            </a:r>
            <a:r>
              <a:rPr lang="en-IN" dirty="0" smtClean="0"/>
              <a:t>.</a:t>
            </a:r>
          </a:p>
          <a:p>
            <a:pPr algn="just"/>
            <a:r>
              <a:rPr lang="en-IN" dirty="0"/>
              <a:t>Anyone who needs to edit their documents in a collaborative environment.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1559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GOOGLE DOCS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en-IN" dirty="0"/>
              <a:t>Google Docs (</a:t>
            </a:r>
            <a:r>
              <a:rPr lang="en-IN" dirty="0">
                <a:hlinkClick r:id="rId2"/>
              </a:rPr>
              <a:t>docs.google.com</a:t>
            </a:r>
            <a:r>
              <a:rPr lang="en-IN" dirty="0"/>
              <a:t>) is the most popular web-based word processor available today. </a:t>
            </a:r>
            <a:endParaRPr lang="en-IN" dirty="0" smtClean="0"/>
          </a:p>
          <a:p>
            <a:pPr algn="just"/>
            <a:r>
              <a:rPr lang="en-IN" dirty="0" smtClean="0"/>
              <a:t>Docs </a:t>
            </a:r>
            <a:r>
              <a:rPr lang="en-IN" dirty="0"/>
              <a:t>is actually a suite of applications that also includes Google </a:t>
            </a:r>
            <a:r>
              <a:rPr lang="en-IN" dirty="0" err="1"/>
              <a:t>Spreadsheets</a:t>
            </a:r>
            <a:r>
              <a:rPr lang="en-IN" dirty="0"/>
              <a:t> and Google Presentations; the Docs part of the Docs suite is the actual word processing application</a:t>
            </a:r>
            <a:r>
              <a:rPr lang="en-IN" dirty="0" smtClean="0"/>
              <a:t>.</a:t>
            </a:r>
          </a:p>
          <a:p>
            <a:pPr algn="just"/>
            <a:r>
              <a:rPr lang="en-IN" dirty="0"/>
              <a:t>Like all things Google, the Google Docs interface is clean and, most important, it works well without imposing a steep learning curve. </a:t>
            </a:r>
            <a:endParaRPr lang="en-IN" dirty="0" smtClean="0"/>
          </a:p>
          <a:p>
            <a:pPr algn="just"/>
            <a:r>
              <a:rPr lang="en-IN" dirty="0" smtClean="0"/>
              <a:t>Basic </a:t>
            </a:r>
            <a:r>
              <a:rPr lang="en-IN" dirty="0"/>
              <a:t>formatting is easy enough to do, storage space for your documents is generous, and sharing/collaboration version control is a snap to do.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1303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PRESENTATIONS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79</a:t>
            </a:fld>
            <a:endParaRPr lang="en-US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" y="1340768"/>
            <a:ext cx="9144000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501008"/>
            <a:ext cx="8964488" cy="316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7047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DATA CENTER CONSOLIDATION </a:t>
            </a:r>
            <a:br>
              <a:rPr lang="en-IN" b="1" dirty="0"/>
            </a:br>
            <a:r>
              <a:rPr lang="en-IN" b="1" dirty="0"/>
              <a:t>AND COLOCATION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8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473407" y="1604328"/>
            <a:ext cx="2016224" cy="10081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EVALUATE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115616" y="3139923"/>
            <a:ext cx="2016224" cy="10081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BUILD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491880" y="4869160"/>
            <a:ext cx="2016224" cy="10081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DESIGN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948141" y="3139923"/>
            <a:ext cx="2016224" cy="10081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PLAN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 rot="2796017">
            <a:off x="5654254" y="2309917"/>
            <a:ext cx="1011505" cy="6582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7759934">
            <a:off x="5633652" y="4509372"/>
            <a:ext cx="1120683" cy="6582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9118039">
            <a:off x="2421849" y="2204427"/>
            <a:ext cx="1057560" cy="6582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3811129">
            <a:off x="2396825" y="4440193"/>
            <a:ext cx="1068967" cy="6582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526356" y="3232664"/>
            <a:ext cx="2016224" cy="1060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4 STEPS FOR DATA 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CENTER 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CONSOLIDATION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2021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80</a:t>
            </a:fld>
            <a:endParaRPr lang="en-US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523" y="-21885"/>
            <a:ext cx="9144000" cy="4581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7504" y="4798893"/>
            <a:ext cx="87129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PRESENTATION ENGINE, PRE-ZENITT, THINKFREE, THUMBSTACKS, ZOHO SHOW.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THESE ARE THE OTHER WEB BASED WORD  PRESENTATIONS.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728190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SPREADSHEETS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81</a:t>
            </a:fld>
            <a:endParaRPr lang="en-US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" y="1196752"/>
            <a:ext cx="9144000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1" y="3066434"/>
            <a:ext cx="9035709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13699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COLLABORATING ON 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DATABASES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82</a:t>
            </a:fld>
            <a:endParaRPr lang="en-US"/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2856"/>
            <a:ext cx="9144000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27194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COLLABORATING ON 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DATABASES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83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Understanding On Database Management</a:t>
            </a:r>
          </a:p>
          <a:p>
            <a:r>
              <a:rPr lang="en-US" dirty="0" smtClean="0"/>
              <a:t>How Database Works</a:t>
            </a:r>
          </a:p>
          <a:p>
            <a:r>
              <a:rPr lang="en-US" dirty="0" smtClean="0"/>
              <a:t>How Online Database Works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5145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SOCIAL NETWORKS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84</a:t>
            </a:fld>
            <a:endParaRPr lang="en-US"/>
          </a:p>
        </p:txBody>
      </p:sp>
      <p:pic>
        <p:nvPicPr>
          <p:cNvPr id="378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6" y="1772816"/>
            <a:ext cx="9122754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4" y="3429000"/>
            <a:ext cx="9123466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6786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SOCIAL NETWORKS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85</a:t>
            </a:fld>
            <a:endParaRPr lang="en-US"/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28800"/>
            <a:ext cx="9144001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7175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10845" y="188640"/>
            <a:ext cx="2808312" cy="24482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 smtClean="0">
              <a:solidFill>
                <a:schemeClr val="tx1"/>
              </a:solidFill>
            </a:endParaRPr>
          </a:p>
          <a:p>
            <a:pPr algn="just"/>
            <a:r>
              <a:rPr lang="en-IN" dirty="0" smtClean="0">
                <a:solidFill>
                  <a:schemeClr val="tx1"/>
                </a:solidFill>
              </a:rPr>
              <a:t>Before </a:t>
            </a:r>
            <a:r>
              <a:rPr lang="en-IN" dirty="0">
                <a:solidFill>
                  <a:schemeClr val="tx1"/>
                </a:solidFill>
              </a:rPr>
              <a:t>beginning a data </a:t>
            </a:r>
            <a:r>
              <a:rPr lang="en-IN" dirty="0" err="1">
                <a:solidFill>
                  <a:schemeClr val="tx1"/>
                </a:solidFill>
              </a:rPr>
              <a:t>center</a:t>
            </a:r>
            <a:r>
              <a:rPr lang="en-IN" dirty="0">
                <a:solidFill>
                  <a:schemeClr val="tx1"/>
                </a:solidFill>
              </a:rPr>
              <a:t> consolidation, it’s important to have an accurate map of your current environment(s), and so the team should conduct assessments of all the physical locations.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74841" y="3501008"/>
            <a:ext cx="2880320" cy="26642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dirty="0" smtClean="0">
              <a:solidFill>
                <a:schemeClr val="tx1"/>
              </a:solidFill>
            </a:endParaRPr>
          </a:p>
          <a:p>
            <a:pPr algn="just"/>
            <a:r>
              <a:rPr lang="en-IN" dirty="0" smtClean="0">
                <a:solidFill>
                  <a:schemeClr val="tx1"/>
                </a:solidFill>
              </a:rPr>
              <a:t>Once </a:t>
            </a:r>
            <a:r>
              <a:rPr lang="en-IN" dirty="0">
                <a:solidFill>
                  <a:schemeClr val="tx1"/>
                </a:solidFill>
              </a:rPr>
              <a:t>the evaluation and planning steps are complete, the company is ready to begin architecting the consolidated location.</a:t>
            </a:r>
          </a:p>
          <a:p>
            <a:pPr algn="just"/>
            <a:r>
              <a:rPr lang="en-IN" dirty="0">
                <a:solidFill>
                  <a:schemeClr val="tx1"/>
                </a:solidFill>
              </a:rPr>
              <a:t>Depending on whether an existing location is being used, this phase will take on a different form.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6865" y="1772816"/>
            <a:ext cx="2880320" cy="25922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 smtClean="0">
              <a:solidFill>
                <a:schemeClr val="tx1"/>
              </a:solidFill>
            </a:endParaRPr>
          </a:p>
          <a:p>
            <a:pPr algn="just"/>
            <a:r>
              <a:rPr lang="en-IN" dirty="0" smtClean="0">
                <a:solidFill>
                  <a:schemeClr val="tx1"/>
                </a:solidFill>
              </a:rPr>
              <a:t>When </a:t>
            </a:r>
            <a:r>
              <a:rPr lang="en-IN" dirty="0">
                <a:solidFill>
                  <a:schemeClr val="tx1"/>
                </a:solidFill>
              </a:rPr>
              <a:t>a data </a:t>
            </a:r>
            <a:r>
              <a:rPr lang="en-IN" dirty="0" err="1">
                <a:solidFill>
                  <a:schemeClr val="tx1"/>
                </a:solidFill>
              </a:rPr>
              <a:t>center</a:t>
            </a:r>
            <a:r>
              <a:rPr lang="en-IN" dirty="0">
                <a:solidFill>
                  <a:schemeClr val="tx1"/>
                </a:solidFill>
              </a:rPr>
              <a:t> design has been finalized, it’s time to determine the logistics of </a:t>
            </a:r>
            <a:r>
              <a:rPr lang="en-IN" dirty="0" smtClean="0">
                <a:solidFill>
                  <a:schemeClr val="tx1"/>
                </a:solidFill>
              </a:rPr>
              <a:t>transportation,procurement, and construction. Before </a:t>
            </a:r>
            <a:r>
              <a:rPr lang="en-IN" dirty="0">
                <a:solidFill>
                  <a:schemeClr val="tx1"/>
                </a:solidFill>
              </a:rPr>
              <a:t>you can build the data </a:t>
            </a:r>
            <a:r>
              <a:rPr lang="en-IN" dirty="0" err="1">
                <a:solidFill>
                  <a:schemeClr val="tx1"/>
                </a:solidFill>
              </a:rPr>
              <a:t>center</a:t>
            </a:r>
            <a:r>
              <a:rPr lang="en-IN" dirty="0">
                <a:solidFill>
                  <a:schemeClr val="tx1"/>
                </a:solidFill>
              </a:rPr>
              <a:t>, you’ll need to build your consolidation project team.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156176" y="2172071"/>
            <a:ext cx="2748276" cy="1915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dirty="0">
                <a:solidFill>
                  <a:schemeClr val="tx1"/>
                </a:solidFill>
              </a:rPr>
              <a:t>As with most data </a:t>
            </a:r>
            <a:r>
              <a:rPr lang="en-IN" dirty="0" err="1">
                <a:solidFill>
                  <a:schemeClr val="tx1"/>
                </a:solidFill>
              </a:rPr>
              <a:t>center</a:t>
            </a:r>
            <a:r>
              <a:rPr lang="en-IN" dirty="0">
                <a:solidFill>
                  <a:schemeClr val="tx1"/>
                </a:solidFill>
              </a:rPr>
              <a:t> projects, such as a migration, a consolidation involves significant </a:t>
            </a:r>
            <a:r>
              <a:rPr lang="en-IN" dirty="0" smtClean="0">
                <a:solidFill>
                  <a:schemeClr val="tx1"/>
                </a:solidFill>
              </a:rPr>
              <a:t>risk.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 rot="2628477">
            <a:off x="6355092" y="878397"/>
            <a:ext cx="1450175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7623334">
            <a:off x="6316666" y="4715950"/>
            <a:ext cx="1527028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3188010">
            <a:off x="1388077" y="4801380"/>
            <a:ext cx="1450494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19581933">
            <a:off x="1413987" y="712619"/>
            <a:ext cx="1398675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11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3899</TotalTime>
  <Words>2403</Words>
  <Application>Microsoft Office PowerPoint</Application>
  <PresentationFormat>On-screen Show (4:3)</PresentationFormat>
  <Paragraphs>333</Paragraphs>
  <Slides>85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6" baseType="lpstr">
      <vt:lpstr>Office Theme</vt:lpstr>
      <vt:lpstr>SIT1304</vt:lpstr>
      <vt:lpstr>UNIT 4</vt:lpstr>
      <vt:lpstr>CLOUD DATA CENTERS</vt:lpstr>
      <vt:lpstr>CLOUD DATA CENTERS</vt:lpstr>
      <vt:lpstr>WHAT IS A DATA CENTER?</vt:lpstr>
      <vt:lpstr>DATA CENTER CONSOLIDATION  AND COLOCATION </vt:lpstr>
      <vt:lpstr>DATA CENTER CONSOLIDATION  AND COLOCATION </vt:lpstr>
      <vt:lpstr>DATA CENTER CONSOLIDATION  AND COLOCATION </vt:lpstr>
      <vt:lpstr>PowerPoint Presentation</vt:lpstr>
      <vt:lpstr>DATA CENTER CONSOLIDATION  AND COLOCATION </vt:lpstr>
      <vt:lpstr>DATA CENTER COLOCATION</vt:lpstr>
      <vt:lpstr>BENEFITS OF DATA CENTER  CONSOLIDATION</vt:lpstr>
      <vt:lpstr>BENEFITS OF DATA CENTER  CONSOLIDATION</vt:lpstr>
      <vt:lpstr>AVOIDING THE RISKS OF  DATA CENTER CONSOLIDATION</vt:lpstr>
      <vt:lpstr>DATA CENTER TIERS</vt:lpstr>
      <vt:lpstr>DATA CENTER TIERS</vt:lpstr>
      <vt:lpstr>DATA CENTER TIERS</vt:lpstr>
      <vt:lpstr>DATA CENTER TIERS</vt:lpstr>
      <vt:lpstr>DATA CENTER TIERS</vt:lpstr>
      <vt:lpstr>DATA CENTER TIERS</vt:lpstr>
      <vt:lpstr>DATA CENTER ARCHITECTURE  AND DESIGN</vt:lpstr>
      <vt:lpstr>DATA CENTER ARCHITECTURE  AND DESIGN</vt:lpstr>
      <vt:lpstr>DATA CENTER ARCHITECTURE  AND DESIGN</vt:lpstr>
      <vt:lpstr>PowerPoint Presentation</vt:lpstr>
      <vt:lpstr>DATA CENTER DESIGN LAYERED APPROACH</vt:lpstr>
      <vt:lpstr>DATA CENTER DESIGN LAYERED APPROACH</vt:lpstr>
      <vt:lpstr>DATA CENTER  DESIGN MODELS</vt:lpstr>
      <vt:lpstr>ENERGY CONSUMPTION AND EFFICIENCY</vt:lpstr>
      <vt:lpstr>PowerPoint Presentation</vt:lpstr>
      <vt:lpstr>DIFFERENT APPROACHES FOR  ENERGY EFFICIENCY</vt:lpstr>
      <vt:lpstr>PowerPoint Presentation</vt:lpstr>
      <vt:lpstr>VIRTUALIZATION</vt:lpstr>
      <vt:lpstr>WHY DO WE NEED  VIRTUALIZATION?</vt:lpstr>
      <vt:lpstr>PowerPoint Presentation</vt:lpstr>
      <vt:lpstr>DATA CENTER SECURITY AND  SAFETY</vt:lpstr>
      <vt:lpstr>DATA CENTER SECURITY AND  SAFETY</vt:lpstr>
      <vt:lpstr>WHO NEEDS DATA CENTER  SECURITY?</vt:lpstr>
      <vt:lpstr>WHO NEEDS DATA CENTER  SECURITY?</vt:lpstr>
      <vt:lpstr>DATA CENTER ENERGY USE</vt:lpstr>
      <vt:lpstr>TRANSPORTATION ENERGY USE</vt:lpstr>
      <vt:lpstr>SWITCHING TO THE CLOUD –  SAVING ENERGY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ENERGY CONSUMPTION</vt:lpstr>
      <vt:lpstr>MOBILE CLOUD APPLICATION</vt:lpstr>
      <vt:lpstr>WHY MOBILE  CLOUD COMPUTING?</vt:lpstr>
      <vt:lpstr>MCC ARCHITECTURE</vt:lpstr>
      <vt:lpstr>MCC ARCHITECTURE</vt:lpstr>
      <vt:lpstr>ADVANTAGES OF MCC</vt:lpstr>
      <vt:lpstr>ADVANTAGES OF MCC</vt:lpstr>
      <vt:lpstr>MCC APPLICATIONS </vt:lpstr>
      <vt:lpstr>MCC APPLICATIONS </vt:lpstr>
      <vt:lpstr>MCC APPLICATIONS </vt:lpstr>
      <vt:lpstr>CRM MANAGEMENT</vt:lpstr>
      <vt:lpstr>CRM IN CLOUD</vt:lpstr>
      <vt:lpstr>PowerPoint Presentation</vt:lpstr>
      <vt:lpstr>WHAT IS CRM?</vt:lpstr>
      <vt:lpstr>CRM INFORMATION, TRACKING  AND ANALYTICS</vt:lpstr>
      <vt:lpstr>THE CUSTOMER RELATIONSHIP MANAGEMENT STRATEGY</vt:lpstr>
      <vt:lpstr>CRM SYSTEM COMPONENTS</vt:lpstr>
      <vt:lpstr>CRM  BUSINESS PROCESS FLOW</vt:lpstr>
      <vt:lpstr>PROJECT MANAGEMENT</vt:lpstr>
      <vt:lpstr>PM - STANDARDIZATION, HARMONIZATION &amp; INTEGRATION</vt:lpstr>
      <vt:lpstr>THE ABC’s OF PM  PROVISIONING</vt:lpstr>
      <vt:lpstr>SHARED SERVICES FOR CLOUD COMPUTING</vt:lpstr>
      <vt:lpstr>PowerPoint Presentation</vt:lpstr>
      <vt:lpstr>STEPS IN PROJECT MANAGMENT</vt:lpstr>
      <vt:lpstr>PowerPoint Presentation</vt:lpstr>
      <vt:lpstr>E-MAIL</vt:lpstr>
      <vt:lpstr>CALENDER</vt:lpstr>
      <vt:lpstr>WORD PROCESSING</vt:lpstr>
      <vt:lpstr>ADVANTAGES &amp; DISADVANTAGES</vt:lpstr>
      <vt:lpstr>WEB BASED  WORD PROCESSING</vt:lpstr>
      <vt:lpstr>USERS FOR THE WEB BASED  WORD PROCESSING</vt:lpstr>
      <vt:lpstr>GOOGLE DOCS</vt:lpstr>
      <vt:lpstr>PRESENTATIONS</vt:lpstr>
      <vt:lpstr>PowerPoint Presentation</vt:lpstr>
      <vt:lpstr>SPREADSHEETS</vt:lpstr>
      <vt:lpstr>COLLABORATING ON  DATABASES</vt:lpstr>
      <vt:lpstr>COLLABORATING ON  DATABASES</vt:lpstr>
      <vt:lpstr>SOCIAL NETWORKS</vt:lpstr>
      <vt:lpstr>SOCIAL NETWORKS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259</cp:revision>
  <dcterms:created xsi:type="dcterms:W3CDTF">2020-08-23T13:35:42Z</dcterms:created>
  <dcterms:modified xsi:type="dcterms:W3CDTF">2021-04-22T12:01:26Z</dcterms:modified>
</cp:coreProperties>
</file>